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39"/>
  </p:notesMasterIdLst>
  <p:handoutMasterIdLst>
    <p:handoutMasterId r:id="rId40"/>
  </p:handoutMasterIdLst>
  <p:sldIdLst>
    <p:sldId id="256" r:id="rId5"/>
    <p:sldId id="386" r:id="rId6"/>
    <p:sldId id="402" r:id="rId7"/>
    <p:sldId id="336" r:id="rId8"/>
    <p:sldId id="400" r:id="rId9"/>
    <p:sldId id="387" r:id="rId10"/>
    <p:sldId id="375" r:id="rId11"/>
    <p:sldId id="385" r:id="rId12"/>
    <p:sldId id="411" r:id="rId13"/>
    <p:sldId id="417" r:id="rId14"/>
    <p:sldId id="406" r:id="rId15"/>
    <p:sldId id="421" r:id="rId16"/>
    <p:sldId id="419" r:id="rId17"/>
    <p:sldId id="422" r:id="rId18"/>
    <p:sldId id="407" r:id="rId19"/>
    <p:sldId id="416" r:id="rId20"/>
    <p:sldId id="420" r:id="rId21"/>
    <p:sldId id="415" r:id="rId22"/>
    <p:sldId id="388" r:id="rId23"/>
    <p:sldId id="381" r:id="rId24"/>
    <p:sldId id="413" r:id="rId25"/>
    <p:sldId id="412" r:id="rId26"/>
    <p:sldId id="423" r:id="rId27"/>
    <p:sldId id="426" r:id="rId28"/>
    <p:sldId id="427" r:id="rId29"/>
    <p:sldId id="377" r:id="rId30"/>
    <p:sldId id="390" r:id="rId31"/>
    <p:sldId id="424" r:id="rId32"/>
    <p:sldId id="425" r:id="rId33"/>
    <p:sldId id="408" r:id="rId34"/>
    <p:sldId id="409" r:id="rId35"/>
    <p:sldId id="410" r:id="rId36"/>
    <p:sldId id="401" r:id="rId37"/>
    <p:sldId id="361" r:id="rId3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7E5"/>
    <a:srgbClr val="FA9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2C49A-44AC-436A-979F-ADF4CE3B6EFA}" v="24" dt="2020-08-31T15:46:49.499"/>
    <p1510:client id="{679D9C12-30AC-DA84-3E0F-8D6C1220F4E1}" v="338" dt="2020-10-03T18:03:00.704"/>
    <p1510:client id="{D3736D8A-AA5A-336A-4AF1-E84667C817E4}" v="144" dt="2020-09-28T13:22:03.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660"/>
  </p:normalViewPr>
  <p:slideViewPr>
    <p:cSldViewPr snapToGrid="0">
      <p:cViewPr varScale="1">
        <p:scale>
          <a:sx n="83" d="100"/>
          <a:sy n="83" d="100"/>
        </p:scale>
        <p:origin x="878"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9283" cy="350759"/>
          </a:xfrm>
          <a:prstGeom prst="rect">
            <a:avLst/>
          </a:prstGeom>
        </p:spPr>
        <p:txBody>
          <a:bodyPr vert="horz" lIns="91420" tIns="45709" rIns="91420" bIns="45709" rtlCol="0"/>
          <a:lstStyle>
            <a:lvl1pPr algn="l">
              <a:defRPr sz="1200"/>
            </a:lvl1pPr>
          </a:lstStyle>
          <a:p>
            <a:endParaRPr lang="en-US"/>
          </a:p>
        </p:txBody>
      </p:sp>
      <p:sp>
        <p:nvSpPr>
          <p:cNvPr id="3" name="Date Placeholder 2"/>
          <p:cNvSpPr>
            <a:spLocks noGrp="1"/>
          </p:cNvSpPr>
          <p:nvPr>
            <p:ph type="dt" sz="quarter" idx="1"/>
          </p:nvPr>
        </p:nvSpPr>
        <p:spPr>
          <a:xfrm>
            <a:off x="5265015" y="2"/>
            <a:ext cx="4029283" cy="350759"/>
          </a:xfrm>
          <a:prstGeom prst="rect">
            <a:avLst/>
          </a:prstGeom>
        </p:spPr>
        <p:txBody>
          <a:bodyPr vert="horz" lIns="91420" tIns="45709" rIns="91420" bIns="45709" rtlCol="0"/>
          <a:lstStyle>
            <a:lvl1pPr algn="r">
              <a:defRPr sz="1200"/>
            </a:lvl1pPr>
          </a:lstStyle>
          <a:p>
            <a:fld id="{9C5C093E-665D-41C0-BDF0-52C585FD9845}" type="datetime1">
              <a:rPr lang="en-US" smtClean="0"/>
              <a:t>2/18/2021</a:t>
            </a:fld>
            <a:endParaRPr lang="en-US"/>
          </a:p>
        </p:txBody>
      </p:sp>
      <p:sp>
        <p:nvSpPr>
          <p:cNvPr id="4" name="Footer Placeholder 3"/>
          <p:cNvSpPr>
            <a:spLocks noGrp="1"/>
          </p:cNvSpPr>
          <p:nvPr>
            <p:ph type="ftr" sz="quarter" idx="2"/>
          </p:nvPr>
        </p:nvSpPr>
        <p:spPr>
          <a:xfrm>
            <a:off x="0" y="6658446"/>
            <a:ext cx="4029283" cy="350759"/>
          </a:xfrm>
          <a:prstGeom prst="rect">
            <a:avLst/>
          </a:prstGeom>
        </p:spPr>
        <p:txBody>
          <a:bodyPr vert="horz" lIns="91420" tIns="45709" rIns="91420"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5265015" y="6658446"/>
            <a:ext cx="4029283" cy="350759"/>
          </a:xfrm>
          <a:prstGeom prst="rect">
            <a:avLst/>
          </a:prstGeom>
        </p:spPr>
        <p:txBody>
          <a:bodyPr vert="horz" lIns="91420" tIns="45709" rIns="91420" bIns="45709" rtlCol="0" anchor="b"/>
          <a:lstStyle>
            <a:lvl1pPr algn="r">
              <a:defRPr sz="1200"/>
            </a:lvl1pPr>
          </a:lstStyle>
          <a:p>
            <a:fld id="{443B6FA4-CD2F-4432-9FD6-76D478C0EB55}" type="slidenum">
              <a:rPr lang="en-US" smtClean="0"/>
              <a:t>‹#›</a:t>
            </a:fld>
            <a:endParaRPr lang="en-US"/>
          </a:p>
        </p:txBody>
      </p:sp>
    </p:spTree>
    <p:extLst>
      <p:ext uri="{BB962C8B-B14F-4D97-AF65-F5344CB8AC3E}">
        <p14:creationId xmlns:p14="http://schemas.microsoft.com/office/powerpoint/2010/main" val="3291109834"/>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19.556"/>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304 0 0,'42'87'218,"-20"0"-202,21-1-16,22 23 0,-43 21 16,43-43-16,0 65 15,-21-65-15,21 65 16,-22-65-16,22 21 15,-43-64-15,0 64 16,-1-86-16,23 21 16,-22 22-16,-1 1 15,22-23-15,-22 0 16,1-21-16,0 0 16,0 0-1,-22-1-15,43-21 16,-43 22-16,22 0 15,-22 21-15,21-21 16,-21 0-16,22-1 0,0 1 16,-22 43 15,22-43-31,-22 0 16,0-1-16,0 1 15,0 0-15,21-1 16,-21 23-1,0-23-15,0 1 0,0 0 16,22 0 0,-22-1-16,0 1 15,0 0 1,0 21-16,0-21 16,0 0-16,0-1 78,43-21-31,-64-21 124,21-1-155,-22-22-16,22 23 16,0-1-16,-22 0 15,22 1-15,0-1 16,-21 0-16,21 0 16,-22-21-16,0 21 15,0 1-15,1-1 16,-23 0-16,23 1 15,-23-45-15,1 1 16,-21 22-16,-23-66 16,-22 1-16,22 21 15,-21-22-15,-1 1 16,22 21-16,23-22 16,-1 23-16,0-23 15,0 44-15,43 21 16,-21-21-16,21 0 15,0 44-15,22-23 16,-21 22-16,21-21 16,0 21-1,0 1-15,0-1 16,0 0-16,0 0 16,0 1-1,0-23-15,0 23 16,21-1-16,-21 0 15,0 0 17,22 22-17,-22-21 1,0-1-16,22 0 16,-22-21-1,0 21 1,22 1-1,-22-1-15,0 0 16,21 22 31</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21.093"/>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21.422"/>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22.185"/>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22 283 0,'-22'-21'94,"22"-1"-78,66 0-1,-45 0-15,66 1 16,22-23-16,-23 23 16,1 21-16,22-44 15,-22 44-15,0 0 16,21-22-16,-21 22 16,-65 0-16,-1 0 15,44-43-15,-21 43 16,-22 0-16,21 0 15,-21 0-15,-1 0 16</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37.007"/>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37.250"/>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37.712"/>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5:37.925"/>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20-09-04T01:16:18.717"/>
    </inkml:context>
    <inkml:brush xml:id="br0">
      <inkml:brushProperty name="width" value="0.46667" units="cm"/>
      <inkml:brushProperty name="height" value="0.93333" units="cm"/>
      <inkml:brushProperty name="color" value="#FFFFFF"/>
      <inkml:brushProperty name="tip" value="rectangle"/>
      <inkml:brushProperty name="rasterOp" value="maskPen"/>
      <inkml:brushProperty name="fitToCurve" value="1"/>
    </inkml:brush>
  </inkml:definitions>
  <inkml:trace contextRef="#ctx0" brushRef="#br0">-1 390 0,'0'-43'63,"21"21"-48,110 22-15,-1-22 16,109 22-16,0-43 15,65 0-15,43-1 16,0 1-16,1 43 16,21-44-16,-22 1 15,0 43-15,1-43 16,-44 43-16,-66 0 16,1 0-16,-130 0 15,-1 0-15,-64 0 16,21 0-16,-43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0520"/>
          </a:xfrm>
          <a:prstGeom prst="rect">
            <a:avLst/>
          </a:prstGeom>
        </p:spPr>
        <p:txBody>
          <a:bodyPr vert="horz" lIns="93157" tIns="46578" rIns="93157" bIns="46578" rtlCol="0"/>
          <a:lstStyle>
            <a:lvl1pPr algn="l">
              <a:defRPr sz="1200"/>
            </a:lvl1pPr>
          </a:lstStyle>
          <a:p>
            <a:endParaRPr lang="en-US"/>
          </a:p>
        </p:txBody>
      </p:sp>
      <p:sp>
        <p:nvSpPr>
          <p:cNvPr id="3" name="Date Placeholder 2"/>
          <p:cNvSpPr>
            <a:spLocks noGrp="1"/>
          </p:cNvSpPr>
          <p:nvPr>
            <p:ph type="dt" idx="1"/>
          </p:nvPr>
        </p:nvSpPr>
        <p:spPr>
          <a:xfrm>
            <a:off x="5265809" y="2"/>
            <a:ext cx="4028440" cy="350520"/>
          </a:xfrm>
          <a:prstGeom prst="rect">
            <a:avLst/>
          </a:prstGeom>
        </p:spPr>
        <p:txBody>
          <a:bodyPr vert="horz" lIns="93157" tIns="46578" rIns="93157" bIns="46578" rtlCol="0"/>
          <a:lstStyle>
            <a:lvl1pPr algn="r">
              <a:defRPr sz="1200"/>
            </a:lvl1pPr>
          </a:lstStyle>
          <a:p>
            <a:fld id="{75DE96DA-0270-43EC-9998-5BEF4D723842}" type="datetime1">
              <a:rPr lang="en-US" smtClean="0"/>
              <a:t>2/18/2021</a:t>
            </a:fld>
            <a:endParaRPr lang="en-US"/>
          </a:p>
        </p:txBody>
      </p:sp>
      <p:sp>
        <p:nvSpPr>
          <p:cNvPr id="4" name="Slide Image Placeholder 3"/>
          <p:cNvSpPr>
            <a:spLocks noGrp="1" noRot="1" noChangeAspect="1"/>
          </p:cNvSpPr>
          <p:nvPr>
            <p:ph type="sldImg" idx="2"/>
          </p:nvPr>
        </p:nvSpPr>
        <p:spPr>
          <a:xfrm>
            <a:off x="2312988" y="527050"/>
            <a:ext cx="4670425" cy="2627313"/>
          </a:xfrm>
          <a:prstGeom prst="rect">
            <a:avLst/>
          </a:prstGeom>
          <a:noFill/>
          <a:ln w="12700">
            <a:solidFill>
              <a:prstClr val="black"/>
            </a:solidFill>
          </a:ln>
        </p:spPr>
        <p:txBody>
          <a:bodyPr vert="horz" lIns="93157" tIns="46578" rIns="93157" bIns="46578"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57" tIns="46578" rIns="93157" bIns="465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0520"/>
          </a:xfrm>
          <a:prstGeom prst="rect">
            <a:avLst/>
          </a:prstGeom>
        </p:spPr>
        <p:txBody>
          <a:bodyPr vert="horz" lIns="93157" tIns="46578" rIns="93157" bIns="46578"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5"/>
            <a:ext cx="4028440" cy="350520"/>
          </a:xfrm>
          <a:prstGeom prst="rect">
            <a:avLst/>
          </a:prstGeom>
        </p:spPr>
        <p:txBody>
          <a:bodyPr vert="horz" lIns="93157" tIns="46578" rIns="93157" bIns="46578" rtlCol="0" anchor="b"/>
          <a:lstStyle>
            <a:lvl1pPr algn="r">
              <a:defRPr sz="1200"/>
            </a:lvl1pPr>
          </a:lstStyle>
          <a:p>
            <a:fld id="{8929E336-0499-4263-BA27-6E93A550CC75}" type="slidenum">
              <a:rPr lang="en-US" smtClean="0"/>
              <a:t>‹#›</a:t>
            </a:fld>
            <a:endParaRPr lang="en-US"/>
          </a:p>
        </p:txBody>
      </p:sp>
    </p:spTree>
    <p:extLst>
      <p:ext uri="{BB962C8B-B14F-4D97-AF65-F5344CB8AC3E}">
        <p14:creationId xmlns:p14="http://schemas.microsoft.com/office/powerpoint/2010/main" val="151445715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70425" cy="2627313"/>
          </a:xfrm>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3"/>
          </p:nvPr>
        </p:nvSpPr>
        <p:spPr/>
        <p:txBody>
          <a:bodyPr/>
          <a:lstStyle/>
          <a:p>
            <a:fld id="{BDE78061-7A19-4EEB-AF3E-D049EE6254AF}" type="datetime1">
              <a:rPr lang="en-US" smtClean="0"/>
              <a:t>2/18/2021</a:t>
            </a:fld>
            <a:endParaRPr lang="en-US"/>
          </a:p>
        </p:txBody>
      </p:sp>
    </p:spTree>
    <p:extLst>
      <p:ext uri="{BB962C8B-B14F-4D97-AF65-F5344CB8AC3E}">
        <p14:creationId xmlns:p14="http://schemas.microsoft.com/office/powerpoint/2010/main" val="358863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70425" cy="262731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5DE96DA-0270-43EC-9998-5BEF4D723842}" type="datetime1">
              <a:rPr lang="en-US" smtClean="0"/>
              <a:t>2/18/2021</a:t>
            </a:fld>
            <a:endParaRPr lang="en-US"/>
          </a:p>
        </p:txBody>
      </p:sp>
    </p:spTree>
    <p:extLst>
      <p:ext uri="{BB962C8B-B14F-4D97-AF65-F5344CB8AC3E}">
        <p14:creationId xmlns:p14="http://schemas.microsoft.com/office/powerpoint/2010/main" val="187839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8960"/>
            <a:ext cx="10363200" cy="1265283"/>
          </a:xfrm>
        </p:spPr>
        <p:txBody>
          <a:bodyPr/>
          <a:lstStyle/>
          <a:p>
            <a:r>
              <a:rPr lang="en-US"/>
              <a:t>Click to edit Master title style</a:t>
            </a:r>
          </a:p>
        </p:txBody>
      </p:sp>
      <p:sp>
        <p:nvSpPr>
          <p:cNvPr id="3" name="Subtitle 2"/>
          <p:cNvSpPr>
            <a:spLocks noGrp="1"/>
          </p:cNvSpPr>
          <p:nvPr>
            <p:ph type="subTitle" idx="1"/>
          </p:nvPr>
        </p:nvSpPr>
        <p:spPr>
          <a:xfrm>
            <a:off x="1828800" y="452192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16EDD4B-68F9-4F63-BAB8-58AB0B101515}" type="slidenum">
              <a:rPr lang="en-US" smtClean="0"/>
              <a:t>‹#›</a:t>
            </a:fld>
            <a:endParaRPr lang="en-US"/>
          </a:p>
        </p:txBody>
      </p:sp>
    </p:spTree>
    <p:extLst>
      <p:ext uri="{BB962C8B-B14F-4D97-AF65-F5344CB8AC3E}">
        <p14:creationId xmlns:p14="http://schemas.microsoft.com/office/powerpoint/2010/main" val="318262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88273"/>
            <a:ext cx="10972800" cy="816747"/>
          </a:xfrm>
        </p:spPr>
        <p:txBody>
          <a:bodyPr/>
          <a:lstStyle/>
          <a:p>
            <a:r>
              <a:rPr lang="en-US"/>
              <a:t>Click to edit Master title style</a:t>
            </a:r>
          </a:p>
        </p:txBody>
      </p:sp>
      <p:sp>
        <p:nvSpPr>
          <p:cNvPr id="3" name="Content Placeholder 2"/>
          <p:cNvSpPr>
            <a:spLocks noGrp="1"/>
          </p:cNvSpPr>
          <p:nvPr>
            <p:ph idx="1"/>
          </p:nvPr>
        </p:nvSpPr>
        <p:spPr>
          <a:xfrm>
            <a:off x="609600" y="1830388"/>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6EDD4B-68F9-4F63-BAB8-58AB0B101515}" type="slidenum">
              <a:rPr lang="en-US" smtClean="0"/>
              <a:t>‹#›</a:t>
            </a:fld>
            <a:endParaRPr lang="en-US"/>
          </a:p>
        </p:txBody>
      </p:sp>
    </p:spTree>
    <p:extLst>
      <p:ext uri="{BB962C8B-B14F-4D97-AF65-F5344CB8AC3E}">
        <p14:creationId xmlns:p14="http://schemas.microsoft.com/office/powerpoint/2010/main" val="150745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16EDD4B-68F9-4F63-BAB8-58AB0B101515}" type="slidenum">
              <a:rPr lang="en-US" smtClean="0"/>
              <a:t>‹#›</a:t>
            </a:fld>
            <a:endParaRPr lang="en-US"/>
          </a:p>
        </p:txBody>
      </p:sp>
    </p:spTree>
    <p:extLst>
      <p:ext uri="{BB962C8B-B14F-4D97-AF65-F5344CB8AC3E}">
        <p14:creationId xmlns:p14="http://schemas.microsoft.com/office/powerpoint/2010/main" val="38152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22811"/>
            <a:ext cx="10972800" cy="1004256"/>
          </a:xfrm>
        </p:spPr>
        <p:txBody>
          <a:bodyPr/>
          <a:lstStyle/>
          <a:p>
            <a:r>
              <a:rPr lang="en-US"/>
              <a:t>Click to edit Master title style</a:t>
            </a:r>
          </a:p>
        </p:txBody>
      </p:sp>
      <p:sp>
        <p:nvSpPr>
          <p:cNvPr id="3" name="Content Placeholder 2"/>
          <p:cNvSpPr>
            <a:spLocks noGrp="1"/>
          </p:cNvSpPr>
          <p:nvPr>
            <p:ph sz="half" idx="1"/>
          </p:nvPr>
        </p:nvSpPr>
        <p:spPr>
          <a:xfrm>
            <a:off x="609600" y="197466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6129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16EDD4B-68F9-4F63-BAB8-58AB0B101515}" type="slidenum">
              <a:rPr lang="en-US" smtClean="0"/>
              <a:t>‹#›</a:t>
            </a:fld>
            <a:endParaRPr lang="en-US"/>
          </a:p>
        </p:txBody>
      </p:sp>
    </p:spTree>
    <p:extLst>
      <p:ext uri="{BB962C8B-B14F-4D97-AF65-F5344CB8AC3E}">
        <p14:creationId xmlns:p14="http://schemas.microsoft.com/office/powerpoint/2010/main" val="203198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792479"/>
            <a:ext cx="10972800" cy="9696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185499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58762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85499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58295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16EDD4B-68F9-4F63-BAB8-58AB0B101515}" type="slidenum">
              <a:rPr lang="en-US" smtClean="0"/>
              <a:t>‹#›</a:t>
            </a:fld>
            <a:endParaRPr lang="en-US"/>
          </a:p>
        </p:txBody>
      </p:sp>
    </p:spTree>
    <p:extLst>
      <p:ext uri="{BB962C8B-B14F-4D97-AF65-F5344CB8AC3E}">
        <p14:creationId xmlns:p14="http://schemas.microsoft.com/office/powerpoint/2010/main" val="322080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71"/>
            <a:ext cx="10972800" cy="886416"/>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16EDD4B-68F9-4F63-BAB8-58AB0B101515}" type="slidenum">
              <a:rPr lang="en-US" smtClean="0"/>
              <a:t>‹#›</a:t>
            </a:fld>
            <a:endParaRPr lang="en-US"/>
          </a:p>
        </p:txBody>
      </p:sp>
    </p:spTree>
    <p:extLst>
      <p:ext uri="{BB962C8B-B14F-4D97-AF65-F5344CB8AC3E}">
        <p14:creationId xmlns:p14="http://schemas.microsoft.com/office/powerpoint/2010/main" val="1354147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EDD4B-68F9-4F63-BAB8-58AB0B101515}" type="slidenum">
              <a:rPr lang="en-US" smtClean="0"/>
              <a:t>‹#›</a:t>
            </a:fld>
            <a:endParaRPr lang="en-US"/>
          </a:p>
        </p:txBody>
      </p:sp>
    </p:spTree>
    <p:extLst>
      <p:ext uri="{BB962C8B-B14F-4D97-AF65-F5344CB8AC3E}">
        <p14:creationId xmlns:p14="http://schemas.microsoft.com/office/powerpoint/2010/main" val="2308141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9.xml"/><Relationship Id="rId3" Type="http://schemas.openxmlformats.org/officeDocument/2006/relationships/image" Target="../media/image30.png"/><Relationship Id="rId7" Type="http://schemas.openxmlformats.org/officeDocument/2006/relationships/customXml" Target="../ink/ink4.xml"/><Relationship Id="rId12" Type="http://schemas.openxmlformats.org/officeDocument/2006/relationships/customXml" Target="../ink/ink8.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7.xml"/><Relationship Id="rId5" Type="http://schemas.openxmlformats.org/officeDocument/2006/relationships/image" Target="../media/image40.png"/><Relationship Id="rId10" Type="http://schemas.openxmlformats.org/officeDocument/2006/relationships/customXml" Target="../ink/ink6.xml"/><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724401"/>
            <a:ext cx="9144000" cy="2002221"/>
          </a:xfrm>
        </p:spPr>
        <p:txBody>
          <a:bodyPr>
            <a:normAutofit/>
          </a:bodyPr>
          <a:lstStyle/>
          <a:p>
            <a:r>
              <a:rPr lang="en-US" sz="4000" b="1">
                <a:solidFill>
                  <a:schemeClr val="tx1">
                    <a:lumMod val="95000"/>
                    <a:lumOff val="5000"/>
                  </a:schemeClr>
                </a:solidFill>
                <a:latin typeface="Calibri" panose="020F0502020204030204" pitchFamily="34" charset="0"/>
                <a:cs typeface="Calibri" panose="020F0502020204030204" pitchFamily="34" charset="0"/>
              </a:rPr>
              <a:t>2020-2021 Title I Annual Meeting</a:t>
            </a:r>
            <a:r>
              <a:rPr lang="en-US" sz="2600" b="1">
                <a:solidFill>
                  <a:schemeClr val="tx1">
                    <a:lumMod val="95000"/>
                    <a:lumOff val="5000"/>
                  </a:schemeClr>
                </a:solidFill>
                <a:latin typeface="Calibri Light"/>
                <a:cs typeface="Calibri Light"/>
              </a:rPr>
              <a:t/>
            </a:r>
            <a:br>
              <a:rPr lang="en-US" sz="2600" b="1">
                <a:solidFill>
                  <a:schemeClr val="tx1">
                    <a:lumMod val="95000"/>
                    <a:lumOff val="5000"/>
                  </a:schemeClr>
                </a:solidFill>
                <a:latin typeface="Calibri Light"/>
                <a:cs typeface="Calibri Light"/>
              </a:rPr>
            </a:br>
            <a:r>
              <a:rPr lang="en-US" sz="2600" b="1">
                <a:solidFill>
                  <a:srgbClr val="FF0000"/>
                </a:solidFill>
                <a:latin typeface="Calibri Light"/>
                <a:cs typeface="Calibri Light"/>
              </a:rPr>
              <a:t>Elizabeth Andrews High School</a:t>
            </a:r>
            <a:r>
              <a:rPr lang="en-US" sz="2600" b="1">
                <a:solidFill>
                  <a:schemeClr val="tx1">
                    <a:lumMod val="95000"/>
                    <a:lumOff val="5000"/>
                  </a:schemeClr>
                </a:solidFill>
                <a:latin typeface="Calibri Light"/>
                <a:cs typeface="Calibri Light"/>
              </a:rPr>
              <a:t/>
            </a:r>
            <a:br>
              <a:rPr lang="en-US" sz="2600" b="1">
                <a:solidFill>
                  <a:schemeClr val="tx1">
                    <a:lumMod val="95000"/>
                    <a:lumOff val="5000"/>
                  </a:schemeClr>
                </a:solidFill>
                <a:latin typeface="Calibri Light"/>
                <a:cs typeface="Calibri Light"/>
              </a:rPr>
            </a:br>
            <a:endParaRPr lang="en-US" sz="2600" b="1">
              <a:solidFill>
                <a:schemeClr val="tx1">
                  <a:lumMod val="95000"/>
                  <a:lumOff val="5000"/>
                </a:schemeClr>
              </a:solidFill>
              <a:latin typeface="Calibri Light"/>
              <a:cs typeface="Calibri Light"/>
            </a:endParaRPr>
          </a:p>
        </p:txBody>
      </p:sp>
      <p:sp>
        <p:nvSpPr>
          <p:cNvPr id="3" name="TextBox 2"/>
          <p:cNvSpPr txBox="1"/>
          <p:nvPr/>
        </p:nvSpPr>
        <p:spPr>
          <a:xfrm>
            <a:off x="1524000" y="6137647"/>
            <a:ext cx="9144000" cy="369332"/>
          </a:xfrm>
          <a:prstGeom prst="rect">
            <a:avLst/>
          </a:prstGeom>
          <a:noFill/>
        </p:spPr>
        <p:txBody>
          <a:bodyPr wrap="square" lIns="91440" tIns="45720" rIns="91440" bIns="45720" rtlCol="0" anchor="t">
            <a:spAutoFit/>
          </a:bodyPr>
          <a:lstStyle/>
          <a:p>
            <a:pPr algn="ctr"/>
            <a:r>
              <a:rPr lang="en-US" b="1">
                <a:solidFill>
                  <a:srgbClr val="FF0000"/>
                </a:solidFill>
              </a:rPr>
              <a:t>October 8, 2020 at 4:30 p.m.</a:t>
            </a:r>
          </a:p>
        </p:txBody>
      </p:sp>
    </p:spTree>
    <p:extLst>
      <p:ext uri="{BB962C8B-B14F-4D97-AF65-F5344CB8AC3E}">
        <p14:creationId xmlns:p14="http://schemas.microsoft.com/office/powerpoint/2010/main" val="205883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6E679F-6746-435F-9FC4-C7EBAF57EB42}"/>
              </a:ext>
            </a:extLst>
          </p:cNvPr>
          <p:cNvSpPr>
            <a:spLocks noGrp="1"/>
          </p:cNvSpPr>
          <p:nvPr>
            <p:ph type="sldNum" sz="quarter" idx="12"/>
          </p:nvPr>
        </p:nvSpPr>
        <p:spPr/>
        <p:txBody>
          <a:bodyPr/>
          <a:lstStyle/>
          <a:p>
            <a:fld id="{016EDD4B-68F9-4F63-BAB8-58AB0B101515}" type="slidenum">
              <a:rPr lang="en-US" smtClean="0"/>
              <a:t>10</a:t>
            </a:fld>
            <a:endParaRPr lang="en-US"/>
          </a:p>
        </p:txBody>
      </p:sp>
      <p:sp>
        <p:nvSpPr>
          <p:cNvPr id="6" name="Title 4">
            <a:extLst>
              <a:ext uri="{FF2B5EF4-FFF2-40B4-BE49-F238E27FC236}">
                <a16:creationId xmlns:a16="http://schemas.microsoft.com/office/drawing/2014/main" id="{0C6E11C4-7EE8-445C-8FDA-E0A010E45D3B}"/>
              </a:ext>
            </a:extLst>
          </p:cNvPr>
          <p:cNvSpPr txBox="1">
            <a:spLocks/>
          </p:cNvSpPr>
          <p:nvPr/>
        </p:nvSpPr>
        <p:spPr>
          <a:xfrm>
            <a:off x="169817" y="718305"/>
            <a:ext cx="1185236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A961E"/>
                </a:solidFill>
                <a:latin typeface="Calibri Light"/>
                <a:cs typeface="Calibri Light"/>
              </a:rPr>
              <a:t>School Improvement Budget for CSI, TSI, or Promise Schools</a:t>
            </a:r>
            <a:r>
              <a:rPr lang="en-US" sz="2400" b="1">
                <a:solidFill>
                  <a:srgbClr val="FA961E"/>
                </a:solidFill>
                <a:latin typeface="Calibri Light"/>
                <a:cs typeface="Calibri Light"/>
              </a:rPr>
              <a:t/>
            </a:r>
            <a:br>
              <a:rPr lang="en-US" sz="2400" b="1">
                <a:solidFill>
                  <a:srgbClr val="FA961E"/>
                </a:solidFill>
                <a:latin typeface="Calibri Light"/>
                <a:cs typeface="Calibri Light"/>
              </a:rPr>
            </a:br>
            <a:r>
              <a:rPr lang="en-US" sz="1800" b="1">
                <a:solidFill>
                  <a:srgbClr val="FA961E"/>
                </a:solidFill>
                <a:latin typeface="Calibri Light"/>
                <a:cs typeface="Calibri Light"/>
              </a:rPr>
              <a:t>(If applicable)</a:t>
            </a:r>
            <a:endParaRPr lang="en-US" sz="2400" b="1">
              <a:solidFill>
                <a:srgbClr val="FA961E"/>
              </a:solidFill>
              <a:latin typeface="Calibri Light"/>
              <a:cs typeface="Calibri Light"/>
            </a:endParaRPr>
          </a:p>
        </p:txBody>
      </p:sp>
      <p:sp>
        <p:nvSpPr>
          <p:cNvPr id="8" name="Content Placeholder 7">
            <a:extLst>
              <a:ext uri="{FF2B5EF4-FFF2-40B4-BE49-F238E27FC236}">
                <a16:creationId xmlns:a16="http://schemas.microsoft.com/office/drawing/2014/main" id="{54D9CCAA-895C-423E-905D-5A8B25FDFCB5}"/>
              </a:ext>
            </a:extLst>
          </p:cNvPr>
          <p:cNvSpPr>
            <a:spLocks noGrp="1"/>
          </p:cNvSpPr>
          <p:nvPr>
            <p:ph idx="1"/>
          </p:nvPr>
        </p:nvSpPr>
        <p:spPr/>
        <p:txBody>
          <a:bodyPr/>
          <a:lstStyle/>
          <a:p>
            <a:r>
              <a:rPr lang="en-US" dirty="0"/>
              <a:t>Uploaded in the chat</a:t>
            </a:r>
          </a:p>
        </p:txBody>
      </p:sp>
    </p:spTree>
    <p:extLst>
      <p:ext uri="{BB962C8B-B14F-4D97-AF65-F5344CB8AC3E}">
        <p14:creationId xmlns:p14="http://schemas.microsoft.com/office/powerpoint/2010/main" val="197413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6" y="861686"/>
            <a:ext cx="12104914" cy="1143000"/>
          </a:xfrm>
        </p:spPr>
        <p:txBody>
          <a:bodyPr>
            <a:noAutofit/>
          </a:bodyPr>
          <a:lstStyle/>
          <a:p>
            <a:r>
              <a:rPr lang="en-US" sz="4000" b="1">
                <a:solidFill>
                  <a:srgbClr val="FA961E"/>
                </a:solidFill>
                <a:latin typeface="Calibri Light"/>
                <a:cs typeface="Calibri Light"/>
              </a:rPr>
              <a:t>CCRPI Data &amp; Comprehensive Needs Assessment</a:t>
            </a:r>
          </a:p>
        </p:txBody>
      </p:sp>
      <p:sp>
        <p:nvSpPr>
          <p:cNvPr id="7" name="Text Placeholder 6"/>
          <p:cNvSpPr>
            <a:spLocks noGrp="1"/>
          </p:cNvSpPr>
          <p:nvPr>
            <p:ph idx="1"/>
          </p:nvPr>
        </p:nvSpPr>
        <p:spPr>
          <a:xfrm>
            <a:off x="417106" y="2008260"/>
            <a:ext cx="11210602" cy="4605266"/>
          </a:xfrm>
        </p:spPr>
        <p:txBody>
          <a:bodyPr vert="horz" lIns="91440" tIns="45720" rIns="91440" bIns="45720" rtlCol="0" anchor="t">
            <a:noAutofit/>
          </a:bodyPr>
          <a:lstStyle/>
          <a:p>
            <a:pPr marL="0" indent="0">
              <a:buNone/>
            </a:pPr>
            <a:r>
              <a:rPr lang="en-US" sz="2400" b="1" dirty="0"/>
              <a:t>Strengths</a:t>
            </a:r>
          </a:p>
          <a:p>
            <a:pPr marL="0" indent="0">
              <a:buNone/>
            </a:pPr>
            <a:r>
              <a:rPr lang="en-US" sz="2000" dirty="0"/>
              <a:t>Our goal at Elizabeth Andrews High School is for all students to graduate and be college and career ready. Over three years, we had a two-year increase in the graduation rate of our 5-year Cohort and we took a slight decrease during our third year 2019. We strived for 70% graduation rate. We improved from 39.314% (2017) to 40.07 (2018) and took a slight decrease to 35.35 (2019) for our 5-year Cohort. Giving the nature of our school and the nature in which we receive our students, this growth is insurmountable. The overall College and Career Readiness Performance Index (CCPRI) scores have shown a slight decline over a two-year period; however, during this third year we have shown an increase. The CCRPI score three-year trend from 2017 to 2019 are 53.3, 37.6, and 42.5 respectively. EAHS applauds the level of growth accomplished by our teachers, holistically with 70% of the student population meeting typical/high growth on CCRPI. Academic success has improved in several areas over the past three years. Notably, our EOC (End of Course) scores for Ninth Grade Literature and Composition, American Literature, U.S. History, and Economics have increased. </a:t>
            </a:r>
            <a:endParaRPr lang="en-US" sz="1400" b="1" dirty="0">
              <a:cs typeface="Calibri"/>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11</a:t>
            </a:fld>
            <a:endParaRPr lang="en-US"/>
          </a:p>
        </p:txBody>
      </p:sp>
    </p:spTree>
    <p:extLst>
      <p:ext uri="{BB962C8B-B14F-4D97-AF65-F5344CB8AC3E}">
        <p14:creationId xmlns:p14="http://schemas.microsoft.com/office/powerpoint/2010/main" val="104556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6" y="861686"/>
            <a:ext cx="12104914" cy="1143000"/>
          </a:xfrm>
        </p:spPr>
        <p:txBody>
          <a:bodyPr>
            <a:noAutofit/>
          </a:bodyPr>
          <a:lstStyle/>
          <a:p>
            <a:r>
              <a:rPr lang="en-US" sz="4000" b="1">
                <a:solidFill>
                  <a:srgbClr val="FA961E"/>
                </a:solidFill>
                <a:latin typeface="Calibri Light"/>
                <a:cs typeface="Calibri Light"/>
              </a:rPr>
              <a:t>CCRPI Data &amp; Comprehensive Needs Assessment</a:t>
            </a:r>
          </a:p>
        </p:txBody>
      </p:sp>
      <p:sp>
        <p:nvSpPr>
          <p:cNvPr id="7" name="Text Placeholder 6"/>
          <p:cNvSpPr>
            <a:spLocks noGrp="1"/>
          </p:cNvSpPr>
          <p:nvPr>
            <p:ph idx="1"/>
          </p:nvPr>
        </p:nvSpPr>
        <p:spPr>
          <a:xfrm>
            <a:off x="417106" y="2008260"/>
            <a:ext cx="11210602" cy="4605266"/>
          </a:xfrm>
        </p:spPr>
        <p:txBody>
          <a:bodyPr vert="horz" lIns="91440" tIns="45720" rIns="91440" bIns="45720" rtlCol="0" anchor="t">
            <a:noAutofit/>
          </a:bodyPr>
          <a:lstStyle/>
          <a:p>
            <a:pPr marL="0" indent="0">
              <a:buNone/>
            </a:pPr>
            <a:r>
              <a:rPr lang="en-US" sz="2400" b="1" dirty="0"/>
              <a:t>Strengths</a:t>
            </a:r>
          </a:p>
          <a:p>
            <a:r>
              <a:rPr lang="en-US" sz="2000" dirty="0"/>
              <a:t>The students scoring at the developing level or better on the Ninth Grade Literature and Composition has improved over the past three years from 34.037% (2017) to 36.2% (2018) to 66% (2019). The students scoring at the developing level or better in American Literature grew from 28.022% (2017) to 32.3% (2018) to 41.3% (2019). The CCRPI progress for English Language Arts (ELA) is 93.46%. Students scoring at the beginning level on the US History decreased from 76.136% (2017) to 53.8% (2018) with a slight increase to 56.7% in (2019). The students scoring at the beginning level of Economics decreased and increased from 57.018% (2017) to 41.1% (2018) to 53.9 % (2019). The implementation of the Collaborative Planning Initiative has supported the disaggregation of data and ability to use data to impact instruction. Our ELL students have demonstrated growth on the GA Milestones in the areas of Science and English. Our ELL Science scores improved from 5.8% developing in 2018 to 19.44% developing in 2019. Our ELL English scores improved from 16.67% developing in 2018 to 25.71% developing in 2019 on the GA Milestones. According to CCRPI results, EAHS has to few students to calculate SWD data.</a:t>
            </a:r>
          </a:p>
          <a:p>
            <a:pPr>
              <a:buNone/>
              <a:tabLst>
                <a:tab pos="7885113" algn="l"/>
              </a:tabLst>
            </a:pPr>
            <a:endParaRPr lang="en-US" sz="1000" b="1" dirty="0">
              <a:cs typeface="Calibri"/>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12</a:t>
            </a:fld>
            <a:endParaRPr lang="en-US"/>
          </a:p>
        </p:txBody>
      </p:sp>
    </p:spTree>
    <p:extLst>
      <p:ext uri="{BB962C8B-B14F-4D97-AF65-F5344CB8AC3E}">
        <p14:creationId xmlns:p14="http://schemas.microsoft.com/office/powerpoint/2010/main" val="111453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90983"/>
            <a:ext cx="12104914" cy="1143000"/>
          </a:xfrm>
        </p:spPr>
        <p:txBody>
          <a:bodyPr>
            <a:noAutofit/>
          </a:bodyPr>
          <a:lstStyle/>
          <a:p>
            <a:r>
              <a:rPr lang="en-US" sz="4000" b="1" dirty="0">
                <a:solidFill>
                  <a:srgbClr val="FA961E"/>
                </a:solidFill>
                <a:latin typeface="Calibri Light"/>
                <a:cs typeface="Calibri Light"/>
              </a:rPr>
              <a:t>CCRPI Data &amp; Comprehensive Needs Assessment</a:t>
            </a:r>
          </a:p>
        </p:txBody>
      </p:sp>
      <p:sp>
        <p:nvSpPr>
          <p:cNvPr id="7" name="Text Placeholder 6"/>
          <p:cNvSpPr>
            <a:spLocks noGrp="1"/>
          </p:cNvSpPr>
          <p:nvPr>
            <p:ph idx="1"/>
          </p:nvPr>
        </p:nvSpPr>
        <p:spPr>
          <a:xfrm>
            <a:off x="447156" y="1643134"/>
            <a:ext cx="11210602" cy="4970391"/>
          </a:xfrm>
        </p:spPr>
        <p:txBody>
          <a:bodyPr vert="horz" lIns="91440" tIns="45720" rIns="91440" bIns="45720" rtlCol="0" anchor="t">
            <a:noAutofit/>
          </a:bodyPr>
          <a:lstStyle/>
          <a:p>
            <a:pPr marL="0" indent="0">
              <a:buNone/>
            </a:pPr>
            <a:r>
              <a:rPr lang="en-US" sz="1800" b="1" dirty="0"/>
              <a:t>Gaps</a:t>
            </a:r>
          </a:p>
          <a:p>
            <a:pPr marL="0" indent="0">
              <a:buNone/>
            </a:pPr>
            <a:r>
              <a:rPr lang="en-US" sz="1800" dirty="0"/>
              <a:t>According to 2019 CCRPI, EAHS has 698 students consisting of 231 males and 184 females in grades 10th through 12th. The total number of students in each grade level is as follows: 102 students in 10th grade, 118 students in 11th grade and 195 students in 12th grade. The student population represents a wide array of ethnic and socioeconomic groups, totaling seven ethnicities to include, Hispanic/Latino (16.9%), American Indian or Alaska Native (0%), Asian (3.7%), Black or African American (76.9%), Native Hawaiian or Other Pacific Islander, White (1.6%), ELL (17.5%), Students with Disabilities (9.6%), and Multi-Racial (.9%). The percentage of student population excluding White not of Hispanic Origin is 98.34%. Data analysis clearly shows that there is an achievement gap among our subgroups CCRPI Progress for English Language Proficiency (ELP) is 62%; as a result, we have been working earnestly to close that gap and have shown improvement in several areas. Through various initiatives and deliberate fiscal and personnel resources, EAHS has identified targeted interventions and programs to support ELL. EAHS has identified multiple areas where improvement is needed based on our three-year data trend; notably, the EOC (End of Course) scores from Coordinate Algebra, Analytic Geometry, Biology, and Physical Science. The students scoring at the beginning level of Coordinate Algebra, although high, has continued to fluctuate from 70.238% (2017) to 53.3% (2018) back to 73.5% (2019). The students scoring on the beginning level of Analytic Geometry, although high, has been declining from 86.25% (2017) to 70.9% (2018) to 66.7% (2019). </a:t>
            </a:r>
            <a:endParaRPr lang="en-US" sz="1100" b="1" dirty="0">
              <a:cs typeface="Calibri"/>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13</a:t>
            </a:fld>
            <a:endParaRPr lang="en-US"/>
          </a:p>
        </p:txBody>
      </p:sp>
    </p:spTree>
    <p:extLst>
      <p:ext uri="{BB962C8B-B14F-4D97-AF65-F5344CB8AC3E}">
        <p14:creationId xmlns:p14="http://schemas.microsoft.com/office/powerpoint/2010/main" val="42236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90983"/>
            <a:ext cx="12104914" cy="1143000"/>
          </a:xfrm>
        </p:spPr>
        <p:txBody>
          <a:bodyPr>
            <a:noAutofit/>
          </a:bodyPr>
          <a:lstStyle/>
          <a:p>
            <a:r>
              <a:rPr lang="en-US" sz="4000" b="1" dirty="0">
                <a:solidFill>
                  <a:srgbClr val="FA961E"/>
                </a:solidFill>
                <a:latin typeface="Calibri Light"/>
                <a:cs typeface="Calibri Light"/>
              </a:rPr>
              <a:t>CCRPI Data &amp; Comprehensive Needs Assessment</a:t>
            </a:r>
          </a:p>
        </p:txBody>
      </p:sp>
      <p:sp>
        <p:nvSpPr>
          <p:cNvPr id="7" name="Text Placeholder 6"/>
          <p:cNvSpPr>
            <a:spLocks noGrp="1"/>
          </p:cNvSpPr>
          <p:nvPr>
            <p:ph idx="1"/>
          </p:nvPr>
        </p:nvSpPr>
        <p:spPr>
          <a:xfrm>
            <a:off x="447156" y="1501729"/>
            <a:ext cx="11210602" cy="5111797"/>
          </a:xfrm>
        </p:spPr>
        <p:txBody>
          <a:bodyPr vert="horz" lIns="91440" tIns="45720" rIns="91440" bIns="45720" rtlCol="0" anchor="t">
            <a:noAutofit/>
          </a:bodyPr>
          <a:lstStyle/>
          <a:p>
            <a:pPr marL="0" indent="0">
              <a:buNone/>
            </a:pPr>
            <a:r>
              <a:rPr lang="en-US" sz="2000" b="1" dirty="0"/>
              <a:t>Gaps</a:t>
            </a:r>
          </a:p>
          <a:p>
            <a:pPr marL="0" indent="0">
              <a:buNone/>
            </a:pPr>
            <a:r>
              <a:rPr lang="en-US" sz="2000" dirty="0"/>
              <a:t>With the implementation of Collaborative Planning, we will keep our focus on the data and look for ways to impact instruction. The CCRPI Progress for Math is 66.67%. The Science specific data has fluctuated up and down over the past three years. The students scoring on the beginning level in Biology went from 54.4% (2016) to 75% (2017) to 63.2% (2018). The students scoring on the beginning level in Physical Science has also fluctuated from 71.7% (2017) to 57.4% in (2018) to 65.4% (2019). More students fell in the beginning achievement level in 2017 when compared to 2018; however, the number has increased again in 2019. The students scoring at the developing level or better in American Literature grew from 28.022% (2017) to 32.3% (2018) to 41.3% (2019). The CCRPI progress for English Language Arts (ELA) is 93.46%. Our ELL students had a decrease in student performance in Social Studies from 2018 to 2019. Social Studies scores dropped form 41.67% passing in 2018 to 37.32% passing in 2019. In addition, based on our 4-year cohort graduation rate our numbers reflect the following: 2017,11.5%; 2018,17.7%; 2019 13%. Although our graduation rate has fluctuated up and down the past three years, we are still below the DSCD average of 74.9% and the GDOE average of 82.6%. We must continue to focus on our graduation rate with an emphasis on providing support to our English Language Learners and our Students with Disabilities. According to CCRPI results, EAHS has to few students to calculate SWD data</a:t>
            </a:r>
            <a:endParaRPr lang="en-US" sz="1200" b="1" dirty="0">
              <a:cs typeface="Calibri"/>
            </a:endParaRPr>
          </a:p>
        </p:txBody>
      </p:sp>
      <p:sp>
        <p:nvSpPr>
          <p:cNvPr id="2" name="Slide Number Placeholder 1"/>
          <p:cNvSpPr>
            <a:spLocks noGrp="1"/>
          </p:cNvSpPr>
          <p:nvPr>
            <p:ph type="sldNum" sz="quarter" idx="12"/>
          </p:nvPr>
        </p:nvSpPr>
        <p:spPr>
          <a:xfrm>
            <a:off x="8342670" y="6248401"/>
            <a:ext cx="2133600" cy="365125"/>
          </a:xfrm>
        </p:spPr>
        <p:txBody>
          <a:bodyPr/>
          <a:lstStyle/>
          <a:p>
            <a:fld id="{016EDD4B-68F9-4F63-BAB8-58AB0B101515}" type="slidenum">
              <a:rPr lang="en-US" smtClean="0"/>
              <a:t>14</a:t>
            </a:fld>
            <a:endParaRPr lang="en-US" dirty="0"/>
          </a:p>
        </p:txBody>
      </p:sp>
    </p:spTree>
    <p:extLst>
      <p:ext uri="{BB962C8B-B14F-4D97-AF65-F5344CB8AC3E}">
        <p14:creationId xmlns:p14="http://schemas.microsoft.com/office/powerpoint/2010/main" val="385385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87878"/>
            <a:ext cx="12192000" cy="1143000"/>
          </a:xfrm>
        </p:spPr>
        <p:txBody>
          <a:bodyPr>
            <a:normAutofit/>
          </a:bodyPr>
          <a:lstStyle/>
          <a:p>
            <a:r>
              <a:rPr lang="en-US" sz="5400" b="1" dirty="0">
                <a:solidFill>
                  <a:srgbClr val="FA961E"/>
                </a:solidFill>
                <a:latin typeface="Calibri Light"/>
                <a:cs typeface="Calibri Light"/>
              </a:rPr>
              <a:t> Continuous School Improvement Plan</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15</a:t>
            </a:fld>
            <a:endParaRPr lang="en-US"/>
          </a:p>
        </p:txBody>
      </p:sp>
      <p:sp>
        <p:nvSpPr>
          <p:cNvPr id="8" name="Text Placeholder 6">
            <a:extLst>
              <a:ext uri="{FF2B5EF4-FFF2-40B4-BE49-F238E27FC236}">
                <a16:creationId xmlns:a16="http://schemas.microsoft.com/office/drawing/2014/main" id="{E65C7191-4C86-4856-9344-3DE554881028}"/>
              </a:ext>
            </a:extLst>
          </p:cNvPr>
          <p:cNvSpPr>
            <a:spLocks noGrp="1"/>
          </p:cNvSpPr>
          <p:nvPr>
            <p:ph idx="1"/>
          </p:nvPr>
        </p:nvSpPr>
        <p:spPr>
          <a:xfrm>
            <a:off x="609600" y="1830388"/>
            <a:ext cx="10972800" cy="4525962"/>
          </a:xfrm>
        </p:spPr>
        <p:txBody>
          <a:bodyPr vert="horz" lIns="91440" tIns="45720" rIns="91440" bIns="45720" rtlCol="0" anchor="t">
            <a:noAutofit/>
          </a:bodyPr>
          <a:lstStyle/>
          <a:p>
            <a:pPr lvl="1"/>
            <a:r>
              <a:rPr lang="en-US" sz="2600" i="1" dirty="0">
                <a:latin typeface="Calibri"/>
                <a:cs typeface="Calibri"/>
              </a:rPr>
              <a:t>Priority Areas 1, 2, 3</a:t>
            </a:r>
          </a:p>
          <a:p>
            <a:pPr lvl="2"/>
            <a:r>
              <a:rPr lang="en-US" sz="2600" i="1" dirty="0">
                <a:latin typeface="Calibri"/>
                <a:cs typeface="Calibri"/>
              </a:rPr>
              <a:t>Improving Proficiency in Science; Biology and Physical Science</a:t>
            </a:r>
          </a:p>
          <a:p>
            <a:pPr lvl="2"/>
            <a:r>
              <a:rPr lang="en-US" sz="2600" i="1" dirty="0">
                <a:latin typeface="Calibri"/>
                <a:cs typeface="Calibri"/>
              </a:rPr>
              <a:t>Improving Mathematical Efficiency</a:t>
            </a:r>
          </a:p>
          <a:p>
            <a:pPr lvl="2"/>
            <a:r>
              <a:rPr lang="en-US" sz="2600" i="1" dirty="0">
                <a:latin typeface="Calibri"/>
                <a:cs typeface="Calibri"/>
              </a:rPr>
              <a:t>Improving Literacy</a:t>
            </a:r>
          </a:p>
          <a:p>
            <a:pPr lvl="1"/>
            <a:r>
              <a:rPr lang="en-US" sz="2600" i="1" dirty="0">
                <a:latin typeface="Calibri"/>
                <a:cs typeface="Calibri"/>
              </a:rPr>
              <a:t>Improvement Strategies</a:t>
            </a:r>
          </a:p>
          <a:p>
            <a:pPr marL="1371600" lvl="2" indent="-457200">
              <a:buAutoNum type="arabicPeriod"/>
            </a:pPr>
            <a:r>
              <a:rPr lang="en-US" sz="2600" i="1" dirty="0">
                <a:latin typeface="Calibri"/>
                <a:cs typeface="Calibri"/>
              </a:rPr>
              <a:t>Three-Dimensional Learning, Full Implementation of 5E Lesson Delivery</a:t>
            </a:r>
          </a:p>
          <a:p>
            <a:pPr marL="1371600" lvl="2" indent="-457200">
              <a:buAutoNum type="arabicPeriod" startAt="2"/>
            </a:pPr>
            <a:r>
              <a:rPr lang="en-US" sz="2600" i="1" dirty="0">
                <a:latin typeface="Calibri"/>
                <a:cs typeface="Calibri"/>
              </a:rPr>
              <a:t>Incorporate Math Numeracy, Increase Math Vocabulary and Language Acquisition</a:t>
            </a:r>
          </a:p>
          <a:p>
            <a:pPr marL="1371600" lvl="2" indent="-457200">
              <a:buFont typeface="Arial" panose="020B0604020202020204" pitchFamily="34" charset="0"/>
              <a:buAutoNum type="arabicPeriod" startAt="2"/>
            </a:pPr>
            <a:r>
              <a:rPr lang="en-US" sz="2600" i="1" dirty="0">
                <a:latin typeface="Calibri"/>
                <a:cs typeface="Calibri"/>
              </a:rPr>
              <a:t>Disciplinary Literacy, Building Reading Comprehension</a:t>
            </a:r>
          </a:p>
          <a:p>
            <a:pPr marL="0" indent="0">
              <a:lnSpc>
                <a:spcPct val="120000"/>
              </a:lnSpc>
              <a:buNone/>
              <a:tabLst>
                <a:tab pos="7885113" algn="l"/>
              </a:tabLst>
            </a:pPr>
            <a:endParaRPr lang="en-US" sz="2600" dirty="0">
              <a:latin typeface="Calibri Light" panose="020F0302020204030204" pitchFamily="34" charset="0"/>
            </a:endParaRPr>
          </a:p>
        </p:txBody>
      </p:sp>
    </p:spTree>
    <p:extLst>
      <p:ext uri="{BB962C8B-B14F-4D97-AF65-F5344CB8AC3E}">
        <p14:creationId xmlns:p14="http://schemas.microsoft.com/office/powerpoint/2010/main" val="56344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595934"/>
            <a:ext cx="9144000" cy="1143000"/>
          </a:xfrm>
        </p:spPr>
        <p:txBody>
          <a:bodyPr>
            <a:normAutofit/>
          </a:bodyPr>
          <a:lstStyle/>
          <a:p>
            <a:r>
              <a:rPr lang="en-US" b="1">
                <a:solidFill>
                  <a:srgbClr val="FA961E"/>
                </a:solidFill>
                <a:latin typeface="Calibri Light"/>
                <a:cs typeface="Calibri Light"/>
              </a:rPr>
              <a:t> Schoolwide Title I Program</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16</a:t>
            </a:fld>
            <a:endParaRPr lang="en-US"/>
          </a:p>
        </p:txBody>
      </p:sp>
      <p:sp>
        <p:nvSpPr>
          <p:cNvPr id="8" name="Text Placeholder 6">
            <a:extLst>
              <a:ext uri="{FF2B5EF4-FFF2-40B4-BE49-F238E27FC236}">
                <a16:creationId xmlns:a16="http://schemas.microsoft.com/office/drawing/2014/main" id="{172E3F7B-E0A5-46CE-882E-BCBCB2B9A2DC}"/>
              </a:ext>
            </a:extLst>
          </p:cNvPr>
          <p:cNvSpPr txBox="1">
            <a:spLocks/>
          </p:cNvSpPr>
          <p:nvPr/>
        </p:nvSpPr>
        <p:spPr>
          <a:xfrm>
            <a:off x="179882" y="2038942"/>
            <a:ext cx="11744388" cy="446822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i="1" dirty="0">
                <a:latin typeface="Calibri"/>
                <a:cs typeface="Calibri"/>
              </a:rPr>
              <a:t>Share the process for developing the Comprehensive Needs Assessment (CNA)</a:t>
            </a:r>
          </a:p>
          <a:p>
            <a:r>
              <a:rPr lang="en-US" sz="2400" i="1" dirty="0">
                <a:latin typeface="Calibri"/>
                <a:cs typeface="Calibri"/>
              </a:rPr>
              <a:t>Review schoolwide Title I initiatives and programs</a:t>
            </a:r>
          </a:p>
          <a:p>
            <a:r>
              <a:rPr lang="en-US" sz="2400" i="1" dirty="0">
                <a:latin typeface="Calibri"/>
                <a:cs typeface="Calibri"/>
              </a:rPr>
              <a:t>Provide information about your Continuous School Improvement Plan including:</a:t>
            </a:r>
            <a:endParaRPr lang="en-US" sz="2000" i="1" dirty="0">
              <a:latin typeface="Calibri"/>
              <a:cs typeface="Calibri"/>
            </a:endParaRPr>
          </a:p>
          <a:p>
            <a:pPr lvl="1"/>
            <a:r>
              <a:rPr lang="en-US" sz="2000" i="1" dirty="0">
                <a:latin typeface="Calibri"/>
                <a:cs typeface="Calibri"/>
              </a:rPr>
              <a:t>Priority Areas 1, 2, 3</a:t>
            </a:r>
          </a:p>
          <a:p>
            <a:pPr lvl="2"/>
            <a:r>
              <a:rPr lang="en-US" sz="2000" i="1" dirty="0">
                <a:latin typeface="Calibri"/>
                <a:cs typeface="Calibri"/>
              </a:rPr>
              <a:t>Improving Proficiency in Science; Biology and Physical Science</a:t>
            </a:r>
          </a:p>
          <a:p>
            <a:pPr lvl="2"/>
            <a:r>
              <a:rPr lang="en-US" sz="2000" i="1" dirty="0">
                <a:latin typeface="Calibri"/>
                <a:cs typeface="Calibri"/>
              </a:rPr>
              <a:t>Improving Mathematical Efficiency</a:t>
            </a:r>
          </a:p>
          <a:p>
            <a:pPr lvl="2"/>
            <a:r>
              <a:rPr lang="en-US" sz="2000" i="1" dirty="0">
                <a:latin typeface="Calibri"/>
                <a:cs typeface="Calibri"/>
              </a:rPr>
              <a:t>Improving Literacy</a:t>
            </a:r>
          </a:p>
          <a:p>
            <a:pPr lvl="1"/>
            <a:r>
              <a:rPr lang="en-US" sz="2000" i="1" dirty="0">
                <a:latin typeface="Calibri"/>
                <a:cs typeface="Calibri"/>
              </a:rPr>
              <a:t>Improvement Strategies</a:t>
            </a:r>
          </a:p>
          <a:p>
            <a:pPr marL="1371600" lvl="2" indent="-457200">
              <a:buFont typeface="Arial" panose="020B0604020202020204" pitchFamily="34" charset="0"/>
              <a:buAutoNum type="arabicPeriod"/>
            </a:pPr>
            <a:r>
              <a:rPr lang="en-US" sz="2000" i="1" dirty="0">
                <a:latin typeface="Calibri"/>
                <a:cs typeface="Calibri"/>
              </a:rPr>
              <a:t>Three-Dimensional Learning, Full Implementation of 5E Lesson Delivery</a:t>
            </a:r>
          </a:p>
          <a:p>
            <a:pPr marL="1371600" lvl="2" indent="-457200">
              <a:buFont typeface="Arial" panose="020B0604020202020204" pitchFamily="34" charset="0"/>
              <a:buAutoNum type="arabicPeriod" startAt="2"/>
            </a:pPr>
            <a:r>
              <a:rPr lang="en-US" sz="2000" i="1" dirty="0">
                <a:latin typeface="Calibri"/>
                <a:cs typeface="Calibri"/>
              </a:rPr>
              <a:t>Incorporate Math Numeracy, Increase Math Vocabulary and Language Acquisition</a:t>
            </a:r>
          </a:p>
          <a:p>
            <a:pPr marL="1371600" lvl="2" indent="-457200">
              <a:buFont typeface="Arial" panose="020B0604020202020204" pitchFamily="34" charset="0"/>
              <a:buAutoNum type="arabicPeriod" startAt="2"/>
            </a:pPr>
            <a:r>
              <a:rPr lang="en-US" sz="2000" i="1" dirty="0">
                <a:latin typeface="Calibri"/>
                <a:cs typeface="Calibri"/>
              </a:rPr>
              <a:t>Disciplinary Literacy, Building Reading Comprehension</a:t>
            </a:r>
          </a:p>
        </p:txBody>
      </p:sp>
    </p:spTree>
    <p:extLst>
      <p:ext uri="{BB962C8B-B14F-4D97-AF65-F5344CB8AC3E}">
        <p14:creationId xmlns:p14="http://schemas.microsoft.com/office/powerpoint/2010/main" val="2499988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595934"/>
            <a:ext cx="9144000" cy="1143000"/>
          </a:xfrm>
        </p:spPr>
        <p:txBody>
          <a:bodyPr>
            <a:normAutofit/>
          </a:bodyPr>
          <a:lstStyle/>
          <a:p>
            <a:r>
              <a:rPr lang="en-US" b="1">
                <a:solidFill>
                  <a:srgbClr val="FA961E"/>
                </a:solidFill>
                <a:latin typeface="Calibri Light"/>
                <a:cs typeface="Calibri Light"/>
              </a:rPr>
              <a:t> Schoolwide Title I Program</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17</a:t>
            </a:fld>
            <a:endParaRPr lang="en-US"/>
          </a:p>
        </p:txBody>
      </p:sp>
      <p:sp>
        <p:nvSpPr>
          <p:cNvPr id="6" name="Text Placeholder 6">
            <a:extLst>
              <a:ext uri="{FF2B5EF4-FFF2-40B4-BE49-F238E27FC236}">
                <a16:creationId xmlns:a16="http://schemas.microsoft.com/office/drawing/2014/main" id="{99088426-91BB-42A8-9EDC-E0868DBBAB78}"/>
              </a:ext>
            </a:extLst>
          </p:cNvPr>
          <p:cNvSpPr>
            <a:spLocks noGrp="1"/>
          </p:cNvSpPr>
          <p:nvPr>
            <p:ph idx="1"/>
          </p:nvPr>
        </p:nvSpPr>
        <p:spPr>
          <a:xfrm>
            <a:off x="179882" y="2038942"/>
            <a:ext cx="11843242" cy="4468222"/>
          </a:xfrm>
        </p:spPr>
        <p:txBody>
          <a:bodyPr vert="horz" lIns="91440" tIns="45720" rIns="91440" bIns="45720" rtlCol="0" anchor="t">
            <a:normAutofit/>
          </a:bodyPr>
          <a:lstStyle/>
          <a:p>
            <a:pPr lvl="1"/>
            <a:r>
              <a:rPr lang="en-US" i="1" dirty="0">
                <a:latin typeface="Calibri"/>
                <a:cs typeface="Calibri"/>
              </a:rPr>
              <a:t>Parent and Family Engagement Supports</a:t>
            </a:r>
          </a:p>
          <a:p>
            <a:pPr lvl="2"/>
            <a:r>
              <a:rPr lang="en-US" sz="2800" i="1" dirty="0">
                <a:latin typeface="Calibri"/>
                <a:cs typeface="Calibri"/>
              </a:rPr>
              <a:t>Our Parent Liaison will provide stakeholders information and opportunities to give input, feedback, and request resources to assist their children at home with supporting the Three Dimensional Learning process; numeracy; math vocabulary; language acquisition; </a:t>
            </a:r>
            <a:r>
              <a:rPr lang="en-US" sz="2800" dirty="0">
                <a:latin typeface="Calibri"/>
                <a:cs typeface="Calibri"/>
              </a:rPr>
              <a:t>literacy; </a:t>
            </a:r>
            <a:r>
              <a:rPr lang="en-US" sz="2800" i="1" dirty="0">
                <a:latin typeface="Calibri"/>
                <a:cs typeface="Calibri"/>
              </a:rPr>
              <a:t>building reading comprehension; and </a:t>
            </a:r>
            <a:r>
              <a:rPr lang="en-US" sz="2800" dirty="0">
                <a:latin typeface="Calibri"/>
                <a:cs typeface="Calibri"/>
              </a:rPr>
              <a:t>the 5E instructional process </a:t>
            </a:r>
            <a:r>
              <a:rPr lang="en-US" sz="2800" i="1" dirty="0">
                <a:latin typeface="Calibri"/>
                <a:cs typeface="Calibri"/>
              </a:rPr>
              <a:t>as well as to help with their child’s transition to the next grade. Translations will be made available based on need/requests(stakeholder input meetings, annual meeting, Curriculum Night, Core Content Nights, CSIP, compact and policy development, parent/teacher conferences, email, website).</a:t>
            </a:r>
          </a:p>
        </p:txBody>
      </p:sp>
    </p:spTree>
    <p:extLst>
      <p:ext uri="{BB962C8B-B14F-4D97-AF65-F5344CB8AC3E}">
        <p14:creationId xmlns:p14="http://schemas.microsoft.com/office/powerpoint/2010/main" val="291803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595934"/>
            <a:ext cx="9144000" cy="1143000"/>
          </a:xfrm>
        </p:spPr>
        <p:txBody>
          <a:bodyPr>
            <a:normAutofit/>
          </a:bodyPr>
          <a:lstStyle/>
          <a:p>
            <a:r>
              <a:rPr lang="en-US" b="1">
                <a:solidFill>
                  <a:srgbClr val="FA961E"/>
                </a:solidFill>
                <a:latin typeface="Calibri Light"/>
                <a:cs typeface="Calibri Light"/>
              </a:rPr>
              <a:t> Curriculum &amp; Instruction</a:t>
            </a:r>
          </a:p>
        </p:txBody>
      </p:sp>
      <p:sp>
        <p:nvSpPr>
          <p:cNvPr id="7" name="Text Placeholder 6"/>
          <p:cNvSpPr>
            <a:spLocks noGrp="1"/>
          </p:cNvSpPr>
          <p:nvPr>
            <p:ph idx="1"/>
          </p:nvPr>
        </p:nvSpPr>
        <p:spPr>
          <a:xfrm>
            <a:off x="568411" y="2403566"/>
            <a:ext cx="11405286" cy="4103598"/>
          </a:xfrm>
        </p:spPr>
        <p:txBody>
          <a:bodyPr vert="horz" lIns="91440" tIns="45720" rIns="91440" bIns="45720" rtlCol="0" anchor="t">
            <a:normAutofit/>
          </a:bodyPr>
          <a:lstStyle/>
          <a:p>
            <a:r>
              <a:rPr lang="en-US" sz="3600" dirty="0">
                <a:ea typeface="+mn-lt"/>
                <a:cs typeface="+mn-lt"/>
              </a:rPr>
              <a:t>Moving from Theory to Practice</a:t>
            </a:r>
            <a:endParaRPr lang="en-US" sz="3600" dirty="0"/>
          </a:p>
          <a:p>
            <a:r>
              <a:rPr lang="en-US" sz="3600" dirty="0">
                <a:ea typeface="+mn-lt"/>
                <a:cs typeface="+mn-lt"/>
              </a:rPr>
              <a:t>Teachers will participate in professional learning,  provided by Dekalb County School District, Local school, and state.</a:t>
            </a:r>
            <a:endParaRPr lang="en-US" sz="3600" dirty="0"/>
          </a:p>
          <a:p>
            <a:r>
              <a:rPr lang="en-US" sz="3600" dirty="0">
                <a:ea typeface="+mn-lt"/>
                <a:cs typeface="+mn-lt"/>
              </a:rPr>
              <a:t>Focus on meeting needs of students</a:t>
            </a:r>
            <a:endParaRPr lang="en-US" sz="3600" dirty="0"/>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18</a:t>
            </a:fld>
            <a:endParaRPr lang="en-US"/>
          </a:p>
        </p:txBody>
      </p:sp>
    </p:spTree>
    <p:extLst>
      <p:ext uri="{BB962C8B-B14F-4D97-AF65-F5344CB8AC3E}">
        <p14:creationId xmlns:p14="http://schemas.microsoft.com/office/powerpoint/2010/main" val="51708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838200"/>
            <a:ext cx="9144000" cy="1143000"/>
          </a:xfrm>
        </p:spPr>
        <p:txBody>
          <a:bodyPr>
            <a:normAutofit/>
          </a:bodyPr>
          <a:lstStyle/>
          <a:p>
            <a:r>
              <a:rPr lang="en-US" b="1">
                <a:solidFill>
                  <a:srgbClr val="FA961E"/>
                </a:solidFill>
                <a:latin typeface="Calibri Light"/>
                <a:cs typeface="Calibri Light"/>
              </a:rPr>
              <a:t>What is Parent and Family Engagement?</a:t>
            </a:r>
          </a:p>
        </p:txBody>
      </p:sp>
      <p:sp>
        <p:nvSpPr>
          <p:cNvPr id="7" name="Text Placeholder 6"/>
          <p:cNvSpPr>
            <a:spLocks noGrp="1"/>
          </p:cNvSpPr>
          <p:nvPr>
            <p:ph idx="1"/>
          </p:nvPr>
        </p:nvSpPr>
        <p:spPr>
          <a:xfrm>
            <a:off x="1384104" y="1831009"/>
            <a:ext cx="9423791" cy="5026991"/>
          </a:xfrm>
        </p:spPr>
        <p:txBody>
          <a:bodyPr>
            <a:noAutofit/>
          </a:bodyPr>
          <a:lstStyle/>
          <a:p>
            <a:pPr marL="0" indent="0">
              <a:buNone/>
            </a:pPr>
            <a:r>
              <a:rPr lang="en-US" sz="2400">
                <a:latin typeface="Calibri" panose="020F0502020204030204" pitchFamily="34" charset="0"/>
                <a:cs typeface="Calibri" panose="020F0502020204030204" pitchFamily="34" charset="0"/>
              </a:rPr>
              <a:t>Parent engagement is an ongoing process that increases active participation, communication, and collaboration between parents, schools and communities with the goal of educating the whole child to ensure student achievement and success. The Georgia Department of Education and DeKalb County School District ensures that Title I, Part A, Parent and Family Engagement Programs are met with meaningful and strategic actions to build parent capacity as mandated by the Every Student Succeeds Act (ESSA) of 2015.     </a:t>
            </a:r>
          </a:p>
          <a:p>
            <a:pPr marL="0" indent="0">
              <a:buNone/>
            </a:pPr>
            <a:endParaRPr lang="en-US" sz="500">
              <a:latin typeface="Calibri" panose="020F0502020204030204" pitchFamily="34" charset="0"/>
              <a:cs typeface="Calibri" panose="020F0502020204030204" pitchFamily="34" charset="0"/>
            </a:endParaRPr>
          </a:p>
          <a:p>
            <a:pPr marL="0" indent="0">
              <a:buNone/>
            </a:pPr>
            <a:r>
              <a:rPr lang="en-US" sz="2400">
                <a:latin typeface="Calibri" panose="020F0502020204030204" pitchFamily="34" charset="0"/>
                <a:cs typeface="Calibri" panose="020F0502020204030204" pitchFamily="34" charset="0"/>
              </a:rPr>
              <a:t>Our school must ensure that strong strategies are in place to: </a:t>
            </a:r>
          </a:p>
          <a:p>
            <a:pPr marL="457200" indent="-457200">
              <a:buAutoNum type="arabicPeriod"/>
            </a:pPr>
            <a:r>
              <a:rPr lang="en-US" sz="2400">
                <a:latin typeface="Calibri" panose="020F0502020204030204" pitchFamily="34" charset="0"/>
                <a:cs typeface="Calibri" panose="020F0502020204030204" pitchFamily="34" charset="0"/>
              </a:rPr>
              <a:t>Build capacity to involve parents/stakeholders in an effective partnership. </a:t>
            </a:r>
          </a:p>
          <a:p>
            <a:pPr marL="457200" indent="-457200">
              <a:buAutoNum type="arabicPeriod"/>
            </a:pPr>
            <a:r>
              <a:rPr lang="en-US" sz="2400">
                <a:latin typeface="Calibri" panose="020F0502020204030204" pitchFamily="34" charset="0"/>
                <a:cs typeface="Calibri" panose="020F0502020204030204" pitchFamily="34" charset="0"/>
              </a:rPr>
              <a:t>Share and support high student academic achievement. </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19</a:t>
            </a:fld>
            <a:endParaRPr lang="en-US"/>
          </a:p>
        </p:txBody>
      </p:sp>
    </p:spTree>
    <p:extLst>
      <p:ext uri="{BB962C8B-B14F-4D97-AF65-F5344CB8AC3E}">
        <p14:creationId xmlns:p14="http://schemas.microsoft.com/office/powerpoint/2010/main" val="152152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1700" y="590441"/>
            <a:ext cx="9144000" cy="1143000"/>
          </a:xfrm>
        </p:spPr>
        <p:txBody>
          <a:bodyPr>
            <a:normAutofit/>
          </a:bodyPr>
          <a:lstStyle/>
          <a:p>
            <a:r>
              <a:rPr lang="en-US" b="1">
                <a:solidFill>
                  <a:srgbClr val="FA961E"/>
                </a:solidFill>
                <a:latin typeface="Calibri Light"/>
                <a:cs typeface="Calibri Light"/>
              </a:rPr>
              <a:t>Agenda</a:t>
            </a:r>
          </a:p>
        </p:txBody>
      </p:sp>
      <p:sp>
        <p:nvSpPr>
          <p:cNvPr id="7" name="Text Placeholder 6"/>
          <p:cNvSpPr>
            <a:spLocks noGrp="1"/>
          </p:cNvSpPr>
          <p:nvPr>
            <p:ph idx="1"/>
          </p:nvPr>
        </p:nvSpPr>
        <p:spPr>
          <a:xfrm>
            <a:off x="757646" y="1733441"/>
            <a:ext cx="10850879" cy="5009241"/>
          </a:xfrm>
        </p:spPr>
        <p:txBody>
          <a:bodyPr>
            <a:noAutofit/>
          </a:bodyPr>
          <a:lstStyle/>
          <a:p>
            <a:pPr lvl="0"/>
            <a:r>
              <a:rPr lang="en-US" sz="2100">
                <a:latin typeface="Calibri" panose="020F0502020204030204" pitchFamily="34" charset="0"/>
                <a:cs typeface="Calibri" panose="020F0502020204030204" pitchFamily="34" charset="0"/>
              </a:rPr>
              <a:t>Overview of Title I Program</a:t>
            </a:r>
          </a:p>
          <a:p>
            <a:pPr lvl="0"/>
            <a:r>
              <a:rPr lang="en-US" sz="2100">
                <a:latin typeface="Calibri" panose="020F0502020204030204" pitchFamily="34" charset="0"/>
                <a:cs typeface="Calibri" panose="020F0502020204030204" pitchFamily="34" charset="0"/>
              </a:rPr>
              <a:t>Title I Funds and Spending</a:t>
            </a:r>
          </a:p>
          <a:p>
            <a:pPr lvl="1"/>
            <a:r>
              <a:rPr lang="en-US" sz="2100">
                <a:latin typeface="Calibri" panose="020F0502020204030204" pitchFamily="34" charset="0"/>
                <a:cs typeface="Calibri" panose="020F0502020204030204" pitchFamily="34" charset="0"/>
              </a:rPr>
              <a:t>Title I Budget</a:t>
            </a:r>
          </a:p>
          <a:p>
            <a:pPr lvl="1"/>
            <a:r>
              <a:rPr lang="en-US" sz="2100">
                <a:latin typeface="Calibri" panose="020F0502020204030204" pitchFamily="34" charset="0"/>
                <a:cs typeface="Calibri" panose="020F0502020204030204" pitchFamily="34" charset="0"/>
              </a:rPr>
              <a:t>Parent and Family Engagement Budget</a:t>
            </a:r>
          </a:p>
          <a:p>
            <a:pPr lvl="1"/>
            <a:r>
              <a:rPr lang="en-US" sz="2100">
                <a:latin typeface="Calibri" panose="020F0502020204030204" pitchFamily="34" charset="0"/>
                <a:cs typeface="Calibri" panose="020F0502020204030204" pitchFamily="34" charset="0"/>
              </a:rPr>
              <a:t>School Improvement (1003a) if applicable    </a:t>
            </a:r>
          </a:p>
          <a:p>
            <a:r>
              <a:rPr lang="en-US" sz="2100">
                <a:latin typeface="Calibri" panose="020F0502020204030204" pitchFamily="34" charset="0"/>
                <a:cs typeface="Calibri" panose="020F0502020204030204" pitchFamily="34" charset="0"/>
              </a:rPr>
              <a:t>School-wide Goals</a:t>
            </a:r>
          </a:p>
          <a:p>
            <a:pPr lvl="1"/>
            <a:r>
              <a:rPr lang="en-US" sz="2100">
                <a:latin typeface="Calibri" panose="020F0502020204030204" pitchFamily="34" charset="0"/>
                <a:cs typeface="Calibri" panose="020F0502020204030204" pitchFamily="34" charset="0"/>
              </a:rPr>
              <a:t>CCRPI </a:t>
            </a:r>
          </a:p>
          <a:p>
            <a:pPr lvl="1"/>
            <a:r>
              <a:rPr lang="en-US" sz="2100">
                <a:latin typeface="Calibri" panose="020F0502020204030204" pitchFamily="34" charset="0"/>
                <a:cs typeface="Calibri" panose="020F0502020204030204" pitchFamily="34" charset="0"/>
              </a:rPr>
              <a:t>CSIP </a:t>
            </a:r>
          </a:p>
          <a:p>
            <a:pPr lvl="1"/>
            <a:r>
              <a:rPr lang="en-US" sz="2100">
                <a:latin typeface="Calibri" panose="020F0502020204030204" pitchFamily="34" charset="0"/>
                <a:cs typeface="Calibri" panose="020F0502020204030204" pitchFamily="34" charset="0"/>
              </a:rPr>
              <a:t>School-wide Programs &amp; Supports </a:t>
            </a:r>
          </a:p>
          <a:p>
            <a:pPr lvl="0"/>
            <a:r>
              <a:rPr lang="en-US" sz="2100">
                <a:latin typeface="Calibri" panose="020F0502020204030204" pitchFamily="34" charset="0"/>
                <a:cs typeface="Calibri" panose="020F0502020204030204" pitchFamily="34" charset="0"/>
              </a:rPr>
              <a:t>Curriculum &amp; Instruction</a:t>
            </a:r>
          </a:p>
          <a:p>
            <a:pPr lvl="0"/>
            <a:r>
              <a:rPr lang="en-US" sz="2100">
                <a:latin typeface="Calibri" panose="020F0502020204030204" pitchFamily="34" charset="0"/>
                <a:cs typeface="Calibri" panose="020F0502020204030204" pitchFamily="34" charset="0"/>
              </a:rPr>
              <a:t>Assessments </a:t>
            </a:r>
          </a:p>
          <a:p>
            <a:pPr lvl="1"/>
            <a:r>
              <a:rPr lang="en-US" sz="2100">
                <a:latin typeface="Calibri" panose="020F0502020204030204" pitchFamily="34" charset="0"/>
                <a:cs typeface="Calibri" panose="020F0502020204030204" pitchFamily="34" charset="0"/>
              </a:rPr>
              <a:t>Local Assessments, GA Milestone Assessments, WIDA, ACCESS, and Alternate Assessments</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a:t>
            </a:fld>
            <a:endParaRPr lang="en-US"/>
          </a:p>
        </p:txBody>
      </p:sp>
    </p:spTree>
    <p:extLst>
      <p:ext uri="{BB962C8B-B14F-4D97-AF65-F5344CB8AC3E}">
        <p14:creationId xmlns:p14="http://schemas.microsoft.com/office/powerpoint/2010/main" val="183421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743806"/>
            <a:ext cx="9144000" cy="1143000"/>
          </a:xfrm>
        </p:spPr>
        <p:txBody>
          <a:bodyPr>
            <a:noAutofit/>
          </a:bodyPr>
          <a:lstStyle/>
          <a:p>
            <a:r>
              <a:rPr lang="en-US" sz="3600" b="1">
                <a:solidFill>
                  <a:srgbClr val="FA961E"/>
                </a:solidFill>
                <a:latin typeface="Calibri Light"/>
                <a:cs typeface="Calibri Light"/>
              </a:rPr>
              <a:t>Parent and Family Engagement Policy</a:t>
            </a:r>
          </a:p>
        </p:txBody>
      </p:sp>
      <p:sp>
        <p:nvSpPr>
          <p:cNvPr id="7" name="Text Placeholder 6"/>
          <p:cNvSpPr>
            <a:spLocks noGrp="1"/>
          </p:cNvSpPr>
          <p:nvPr>
            <p:ph idx="1"/>
          </p:nvPr>
        </p:nvSpPr>
        <p:spPr>
          <a:xfrm>
            <a:off x="1664678" y="1786598"/>
            <a:ext cx="8820443" cy="4965894"/>
          </a:xfrm>
        </p:spPr>
        <p:txBody>
          <a:bodyPr>
            <a:noAutofit/>
          </a:bodyPr>
          <a:lstStyle/>
          <a:p>
            <a:pPr marL="0" indent="0">
              <a:lnSpc>
                <a:spcPct val="150000"/>
              </a:lnSpc>
              <a:spcBef>
                <a:spcPts val="0"/>
              </a:spcBef>
              <a:buNone/>
            </a:pPr>
            <a:r>
              <a:rPr lang="en-US" sz="2800">
                <a:latin typeface="Calibri" panose="020F0502020204030204" pitchFamily="34" charset="0"/>
                <a:cs typeface="Calibri" panose="020F0502020204030204" pitchFamily="34" charset="0"/>
              </a:rPr>
              <a:t>The purpose of the district’s and school’s parent and family engagement policy is to establish the district’s and school’s expectations for family engagement and describes how the district and school will implement a number of specific parent and family engagement activities.</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20</a:t>
            </a:fld>
            <a:endParaRPr lang="en-US"/>
          </a:p>
        </p:txBody>
      </p:sp>
    </p:spTree>
    <p:extLst>
      <p:ext uri="{BB962C8B-B14F-4D97-AF65-F5344CB8AC3E}">
        <p14:creationId xmlns:p14="http://schemas.microsoft.com/office/powerpoint/2010/main" val="198989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4678" y="658140"/>
            <a:ext cx="9144000" cy="1143000"/>
          </a:xfrm>
        </p:spPr>
        <p:txBody>
          <a:bodyPr>
            <a:noAutofit/>
          </a:bodyPr>
          <a:lstStyle/>
          <a:p>
            <a:r>
              <a:rPr lang="en-US" sz="3200" b="1">
                <a:solidFill>
                  <a:srgbClr val="FA961E"/>
                </a:solidFill>
                <a:latin typeface="Calibri Light"/>
                <a:cs typeface="Calibri Light"/>
              </a:rPr>
              <a:t> Distribution of </a:t>
            </a:r>
            <a:br>
              <a:rPr lang="en-US" sz="3200" b="1">
                <a:solidFill>
                  <a:srgbClr val="FA961E"/>
                </a:solidFill>
                <a:latin typeface="Calibri Light"/>
                <a:cs typeface="Calibri Light"/>
              </a:rPr>
            </a:br>
            <a:r>
              <a:rPr lang="en-US" sz="3200" b="1">
                <a:solidFill>
                  <a:srgbClr val="FA961E"/>
                </a:solidFill>
                <a:latin typeface="Calibri Light"/>
                <a:cs typeface="Calibri Light"/>
              </a:rPr>
              <a:t>District’s Parent and Family Engagement Policy</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21</a:t>
            </a:fld>
            <a:endParaRPr lang="en-US"/>
          </a:p>
        </p:txBody>
      </p:sp>
      <p:sp>
        <p:nvSpPr>
          <p:cNvPr id="7" name="Text Placeholder 6">
            <a:extLst>
              <a:ext uri="{FF2B5EF4-FFF2-40B4-BE49-F238E27FC236}">
                <a16:creationId xmlns:a16="http://schemas.microsoft.com/office/drawing/2014/main" id="{3A3E0E06-886F-45A7-B64B-EC7724638767}"/>
              </a:ext>
            </a:extLst>
          </p:cNvPr>
          <p:cNvSpPr>
            <a:spLocks noGrp="1"/>
          </p:cNvSpPr>
          <p:nvPr>
            <p:ph idx="1"/>
          </p:nvPr>
        </p:nvSpPr>
        <p:spPr>
          <a:xfrm>
            <a:off x="1177447" y="2009774"/>
            <a:ext cx="9870509" cy="3748475"/>
          </a:xfrm>
        </p:spPr>
        <p:txBody>
          <a:bodyPr vert="horz" lIns="91440" tIns="45720" rIns="91440" bIns="45720" rtlCol="0" anchor="t">
            <a:normAutofit/>
          </a:bodyPr>
          <a:lstStyle/>
          <a:p>
            <a:pPr marL="0" indent="0">
              <a:buNone/>
            </a:pPr>
            <a:r>
              <a:rPr lang="en-US" sz="2800" dirty="0">
                <a:latin typeface="Calibri"/>
                <a:cs typeface="Calibri"/>
              </a:rPr>
              <a:t>The District Parent and Family Engagement Policy will be distributed at our school in the following ways:</a:t>
            </a:r>
          </a:p>
          <a:p>
            <a:pPr marL="0" indent="0">
              <a:buNone/>
            </a:pPr>
            <a:endParaRPr lang="en-US" sz="2800" i="1" dirty="0">
              <a:solidFill>
                <a:srgbClr val="FF0000"/>
              </a:solidFill>
              <a:latin typeface="Calibri"/>
              <a:cs typeface="Calibri"/>
            </a:endParaRPr>
          </a:p>
          <a:p>
            <a:r>
              <a:rPr lang="en-US" sz="2800" dirty="0">
                <a:latin typeface="Calibri"/>
                <a:cs typeface="Calibri Light"/>
              </a:rPr>
              <a:t>Available in the Parent Center</a:t>
            </a:r>
            <a:endParaRPr lang="en-US" sz="4000" dirty="0">
              <a:latin typeface="Calibri"/>
              <a:cs typeface="Calibri"/>
            </a:endParaRPr>
          </a:p>
          <a:p>
            <a:r>
              <a:rPr lang="en-US" sz="2800" dirty="0">
                <a:latin typeface="Calibri"/>
                <a:cs typeface="Calibri Light"/>
              </a:rPr>
              <a:t>Posted on the Elizabeth Andrews High school Website on the Parent Tab for the 2020-2021 school year</a:t>
            </a:r>
          </a:p>
          <a:p>
            <a:pPr marL="0" indent="0">
              <a:buNone/>
            </a:pPr>
            <a:endParaRPr lang="en-US" sz="2800" dirty="0">
              <a:latin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8197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658141"/>
            <a:ext cx="9144000" cy="1143000"/>
          </a:xfrm>
        </p:spPr>
        <p:txBody>
          <a:bodyPr>
            <a:noAutofit/>
          </a:bodyPr>
          <a:lstStyle/>
          <a:p>
            <a:r>
              <a:rPr lang="en-US" sz="3200" b="1">
                <a:solidFill>
                  <a:srgbClr val="FA961E"/>
                </a:solidFill>
                <a:latin typeface="Calibri Light"/>
                <a:cs typeface="Calibri Light"/>
              </a:rPr>
              <a:t> Distribution of </a:t>
            </a:r>
            <a:br>
              <a:rPr lang="en-US" sz="3200" b="1">
                <a:solidFill>
                  <a:srgbClr val="FA961E"/>
                </a:solidFill>
                <a:latin typeface="Calibri Light"/>
                <a:cs typeface="Calibri Light"/>
              </a:rPr>
            </a:br>
            <a:r>
              <a:rPr lang="en-US" sz="3200" b="1">
                <a:solidFill>
                  <a:srgbClr val="FA961E"/>
                </a:solidFill>
                <a:latin typeface="Calibri Light"/>
                <a:cs typeface="Calibri Light"/>
              </a:rPr>
              <a:t>School’s Parent and Family Engagement Policy</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22</a:t>
            </a:fld>
            <a:endParaRPr lang="en-US"/>
          </a:p>
        </p:txBody>
      </p:sp>
      <p:sp>
        <p:nvSpPr>
          <p:cNvPr id="8" name="Text Placeholder 6">
            <a:extLst>
              <a:ext uri="{FF2B5EF4-FFF2-40B4-BE49-F238E27FC236}">
                <a16:creationId xmlns:a16="http://schemas.microsoft.com/office/drawing/2014/main" id="{B1AA171B-8C5F-4CE5-BA80-634F6F7C7837}"/>
              </a:ext>
            </a:extLst>
          </p:cNvPr>
          <p:cNvSpPr>
            <a:spLocks noGrp="1"/>
          </p:cNvSpPr>
          <p:nvPr>
            <p:ph idx="1"/>
          </p:nvPr>
        </p:nvSpPr>
        <p:spPr>
          <a:xfrm>
            <a:off x="1390389" y="2009774"/>
            <a:ext cx="9144001" cy="4742717"/>
          </a:xfrm>
        </p:spPr>
        <p:txBody>
          <a:bodyPr vert="horz" lIns="91440" tIns="45720" rIns="91440" bIns="45720" rtlCol="0" anchor="t">
            <a:normAutofit/>
          </a:bodyPr>
          <a:lstStyle/>
          <a:p>
            <a:pPr marL="0" indent="0">
              <a:buNone/>
            </a:pPr>
            <a:r>
              <a:rPr lang="en-US" sz="2800" dirty="0">
                <a:latin typeface="Calibri"/>
                <a:cs typeface="Calibri Light"/>
              </a:rPr>
              <a:t>The School Parent and Family Engagement Policy will be distributed at our school the following ways:</a:t>
            </a:r>
          </a:p>
          <a:p>
            <a:pPr marL="0" indent="0">
              <a:buNone/>
            </a:pPr>
            <a:endParaRPr lang="en-US" sz="2800" i="1" dirty="0">
              <a:solidFill>
                <a:srgbClr val="FF0000"/>
              </a:solidFill>
              <a:latin typeface="Calibri"/>
              <a:cs typeface="Calibri Light" panose="020F0302020204030204" pitchFamily="34" charset="0"/>
            </a:endParaRPr>
          </a:p>
          <a:p>
            <a:r>
              <a:rPr lang="en-US" sz="2800" dirty="0">
                <a:ea typeface="+mn-lt"/>
                <a:cs typeface="+mn-lt"/>
              </a:rPr>
              <a:t>The Annual Title I Meeting</a:t>
            </a:r>
            <a:endParaRPr lang="en-US" sz="4000" dirty="0">
              <a:latin typeface="Calibri"/>
              <a:ea typeface="+mn-lt"/>
              <a:cs typeface="Calibri Light"/>
            </a:endParaRPr>
          </a:p>
          <a:p>
            <a:r>
              <a:rPr lang="en-US" sz="2800" dirty="0">
                <a:latin typeface="Calibri"/>
                <a:cs typeface="Calibri Light"/>
              </a:rPr>
              <a:t>Email or text message with attachments or links to documents posted online</a:t>
            </a:r>
            <a:endParaRPr lang="en-US" sz="4000" dirty="0">
              <a:latin typeface="Calibri"/>
              <a:cs typeface="Calibri Light"/>
            </a:endParaRPr>
          </a:p>
          <a:p>
            <a:r>
              <a:rPr lang="en-US" sz="2800" dirty="0">
                <a:latin typeface="Calibri"/>
                <a:cs typeface="Calibri Light"/>
              </a:rPr>
              <a:t>Policy will be available in the Parent Resource Center, front office and school website</a:t>
            </a: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9400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658141"/>
            <a:ext cx="9144000" cy="1143000"/>
          </a:xfrm>
        </p:spPr>
        <p:txBody>
          <a:bodyPr>
            <a:noAutofit/>
          </a:bodyPr>
          <a:lstStyle/>
          <a:p>
            <a:r>
              <a:rPr lang="en-US" sz="3200" b="1">
                <a:solidFill>
                  <a:srgbClr val="FA961E"/>
                </a:solidFill>
                <a:latin typeface="Calibri Light"/>
                <a:cs typeface="Calibri Light"/>
              </a:rPr>
              <a:t> Distribution of </a:t>
            </a:r>
            <a:br>
              <a:rPr lang="en-US" sz="3200" b="1">
                <a:solidFill>
                  <a:srgbClr val="FA961E"/>
                </a:solidFill>
                <a:latin typeface="Calibri Light"/>
                <a:cs typeface="Calibri Light"/>
              </a:rPr>
            </a:br>
            <a:r>
              <a:rPr lang="en-US" sz="3200" b="1">
                <a:solidFill>
                  <a:srgbClr val="FA961E"/>
                </a:solidFill>
                <a:latin typeface="Calibri Light"/>
                <a:cs typeface="Calibri Light"/>
              </a:rPr>
              <a:t>School’s Parent and Family Engagement Policy</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23</a:t>
            </a:fld>
            <a:endParaRPr lang="en-US"/>
          </a:p>
        </p:txBody>
      </p:sp>
      <p:sp>
        <p:nvSpPr>
          <p:cNvPr id="8" name="Text Placeholder 6">
            <a:extLst>
              <a:ext uri="{FF2B5EF4-FFF2-40B4-BE49-F238E27FC236}">
                <a16:creationId xmlns:a16="http://schemas.microsoft.com/office/drawing/2014/main" id="{B1AA171B-8C5F-4CE5-BA80-634F6F7C7837}"/>
              </a:ext>
            </a:extLst>
          </p:cNvPr>
          <p:cNvSpPr>
            <a:spLocks noGrp="1"/>
          </p:cNvSpPr>
          <p:nvPr>
            <p:ph idx="1"/>
          </p:nvPr>
        </p:nvSpPr>
        <p:spPr>
          <a:xfrm>
            <a:off x="1524000" y="1870809"/>
            <a:ext cx="9144001" cy="4742717"/>
          </a:xfrm>
        </p:spPr>
        <p:txBody>
          <a:bodyPr vert="horz" lIns="91440" tIns="45720" rIns="91440" bIns="45720" rtlCol="0" anchor="t">
            <a:normAutofit/>
          </a:bodyPr>
          <a:lstStyle/>
          <a:p>
            <a:pPr marL="0" indent="0">
              <a:buNone/>
            </a:pPr>
            <a:r>
              <a:rPr lang="en-US" sz="2800" dirty="0">
                <a:latin typeface="Calibri"/>
                <a:cs typeface="Calibri Light"/>
              </a:rPr>
              <a:t>The School Parent and Family Engagement Policy will be distributed at our school the following ways:</a:t>
            </a:r>
          </a:p>
          <a:p>
            <a:pPr marL="0" indent="0">
              <a:buNone/>
            </a:pPr>
            <a:endParaRPr lang="en-US" sz="2800" i="1" dirty="0">
              <a:solidFill>
                <a:srgbClr val="FF0000"/>
              </a:solidFill>
              <a:latin typeface="Calibri"/>
              <a:cs typeface="Calibri Light" panose="020F0302020204030204" pitchFamily="34" charset="0"/>
            </a:endParaRPr>
          </a:p>
          <a:p>
            <a:r>
              <a:rPr lang="en-US" sz="2800" dirty="0">
                <a:ea typeface="+mn-lt"/>
                <a:cs typeface="+mn-lt"/>
              </a:rPr>
              <a:t>The Annual Title I Meeting</a:t>
            </a:r>
            <a:endParaRPr lang="en-US" sz="4000" dirty="0">
              <a:latin typeface="Calibri"/>
              <a:ea typeface="+mn-lt"/>
              <a:cs typeface="Calibri Light"/>
            </a:endParaRPr>
          </a:p>
          <a:p>
            <a:r>
              <a:rPr lang="en-US" sz="2800" dirty="0">
                <a:latin typeface="Calibri"/>
                <a:cs typeface="Calibri Light"/>
              </a:rPr>
              <a:t>Email or text message with attachments or links to documents posted online</a:t>
            </a:r>
            <a:endParaRPr lang="en-US" sz="4000" dirty="0">
              <a:latin typeface="Calibri"/>
              <a:cs typeface="Calibri Light"/>
            </a:endParaRPr>
          </a:p>
          <a:p>
            <a:r>
              <a:rPr lang="en-US" sz="2800" dirty="0">
                <a:latin typeface="Calibri"/>
                <a:cs typeface="Calibri Light"/>
              </a:rPr>
              <a:t>Policy will be available in the Parent Resource Center, front office and school website</a:t>
            </a: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7028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Policy</a:t>
            </a:r>
            <a:endParaRPr lang="en-US" dirty="0"/>
          </a:p>
        </p:txBody>
      </p:sp>
      <p:pic>
        <p:nvPicPr>
          <p:cNvPr id="5" name="Content Placeholder 4"/>
          <p:cNvPicPr>
            <a:picLocks noGrp="1" noChangeAspect="1"/>
          </p:cNvPicPr>
          <p:nvPr>
            <p:ph idx="1"/>
          </p:nvPr>
        </p:nvPicPr>
        <p:blipFill>
          <a:blip r:embed="rId2"/>
          <a:stretch>
            <a:fillRect/>
          </a:stretch>
        </p:blipFill>
        <p:spPr>
          <a:xfrm>
            <a:off x="2430633" y="1830388"/>
            <a:ext cx="7330734" cy="4525962"/>
          </a:xfrm>
          <a:prstGeom prst="rect">
            <a:avLst/>
          </a:prstGeom>
        </p:spPr>
      </p:pic>
      <p:sp>
        <p:nvSpPr>
          <p:cNvPr id="4" name="Slide Number Placeholder 3"/>
          <p:cNvSpPr>
            <a:spLocks noGrp="1"/>
          </p:cNvSpPr>
          <p:nvPr>
            <p:ph type="sldNum" sz="quarter" idx="12"/>
          </p:nvPr>
        </p:nvSpPr>
        <p:spPr/>
        <p:txBody>
          <a:bodyPr/>
          <a:lstStyle/>
          <a:p>
            <a:fld id="{016EDD4B-68F9-4F63-BAB8-58AB0B101515}" type="slidenum">
              <a:rPr lang="en-US" smtClean="0"/>
              <a:t>24</a:t>
            </a:fld>
            <a:endParaRPr lang="en-US"/>
          </a:p>
        </p:txBody>
      </p:sp>
    </p:spTree>
    <p:extLst>
      <p:ext uri="{BB962C8B-B14F-4D97-AF65-F5344CB8AC3E}">
        <p14:creationId xmlns:p14="http://schemas.microsoft.com/office/powerpoint/2010/main" val="303156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Policy</a:t>
            </a:r>
            <a:endParaRPr lang="en-US" dirty="0"/>
          </a:p>
        </p:txBody>
      </p:sp>
      <p:sp>
        <p:nvSpPr>
          <p:cNvPr id="4" name="Slide Number Placeholder 3"/>
          <p:cNvSpPr>
            <a:spLocks noGrp="1"/>
          </p:cNvSpPr>
          <p:nvPr>
            <p:ph type="sldNum" sz="quarter" idx="12"/>
          </p:nvPr>
        </p:nvSpPr>
        <p:spPr/>
        <p:txBody>
          <a:bodyPr/>
          <a:lstStyle/>
          <a:p>
            <a:fld id="{016EDD4B-68F9-4F63-BAB8-58AB0B101515}" type="slidenum">
              <a:rPr lang="en-US" smtClean="0"/>
              <a:t>25</a:t>
            </a:fld>
            <a:endParaRPr lang="en-US"/>
          </a:p>
        </p:txBody>
      </p:sp>
      <p:pic>
        <p:nvPicPr>
          <p:cNvPr id="6" name="Picture 5"/>
          <p:cNvPicPr>
            <a:picLocks noChangeAspect="1"/>
          </p:cNvPicPr>
          <p:nvPr/>
        </p:nvPicPr>
        <p:blipFill>
          <a:blip r:embed="rId2"/>
          <a:stretch>
            <a:fillRect/>
          </a:stretch>
        </p:blipFill>
        <p:spPr>
          <a:xfrm>
            <a:off x="2277036" y="1818574"/>
            <a:ext cx="7978588" cy="4812482"/>
          </a:xfrm>
          <a:prstGeom prst="rect">
            <a:avLst/>
          </a:prstGeom>
        </p:spPr>
      </p:pic>
    </p:spTree>
    <p:extLst>
      <p:ext uri="{BB962C8B-B14F-4D97-AF65-F5344CB8AC3E}">
        <p14:creationId xmlns:p14="http://schemas.microsoft.com/office/powerpoint/2010/main" val="2466176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774687"/>
            <a:ext cx="9144000" cy="1143000"/>
          </a:xfrm>
        </p:spPr>
        <p:txBody>
          <a:bodyPr>
            <a:normAutofit/>
          </a:bodyPr>
          <a:lstStyle/>
          <a:p>
            <a:r>
              <a:rPr lang="en-US" b="1">
                <a:solidFill>
                  <a:srgbClr val="FA961E"/>
                </a:solidFill>
                <a:latin typeface="Calibri Light"/>
                <a:cs typeface="Calibri Light"/>
              </a:rPr>
              <a:t> What is a School-Family Compact?</a:t>
            </a:r>
          </a:p>
        </p:txBody>
      </p:sp>
      <p:sp>
        <p:nvSpPr>
          <p:cNvPr id="7" name="Text Placeholder 6"/>
          <p:cNvSpPr>
            <a:spLocks noGrp="1"/>
          </p:cNvSpPr>
          <p:nvPr>
            <p:ph idx="1"/>
          </p:nvPr>
        </p:nvSpPr>
        <p:spPr>
          <a:xfrm>
            <a:off x="1981200" y="2144111"/>
            <a:ext cx="8229600" cy="4363053"/>
          </a:xfrm>
        </p:spPr>
        <p:txBody>
          <a:bodyPr>
            <a:noAutofit/>
          </a:bodyPr>
          <a:lstStyle/>
          <a:p>
            <a:pPr marL="0" indent="0">
              <a:lnSpc>
                <a:spcPct val="150000"/>
              </a:lnSpc>
              <a:spcBef>
                <a:spcPts val="0"/>
              </a:spcBef>
              <a:buNone/>
            </a:pPr>
            <a:r>
              <a:rPr lang="en-US" sz="2800">
                <a:latin typeface="Calibri" panose="020F0502020204030204" pitchFamily="34" charset="0"/>
                <a:cs typeface="Calibri" panose="020F0502020204030204" pitchFamily="34" charset="0"/>
              </a:rPr>
              <a:t>The purpose of a school-family compact is to form an agreement that parents, students, and teachers develop together. It explains how parents and teachers work together to ensure all students receive the individual support they need to reach and exceed grade level academic standards.</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26</a:t>
            </a:fld>
            <a:endParaRPr lang="en-US"/>
          </a:p>
        </p:txBody>
      </p:sp>
    </p:spTree>
    <p:extLst>
      <p:ext uri="{BB962C8B-B14F-4D97-AF65-F5344CB8AC3E}">
        <p14:creationId xmlns:p14="http://schemas.microsoft.com/office/powerpoint/2010/main" val="391823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910653"/>
            <a:ext cx="9144000" cy="900734"/>
          </a:xfrm>
        </p:spPr>
        <p:txBody>
          <a:bodyPr>
            <a:normAutofit/>
          </a:bodyPr>
          <a:lstStyle/>
          <a:p>
            <a:r>
              <a:rPr lang="en-US" b="1">
                <a:solidFill>
                  <a:srgbClr val="FA961E"/>
                </a:solidFill>
                <a:latin typeface="Calibri Light"/>
                <a:cs typeface="Calibri Light"/>
              </a:rPr>
              <a:t> Distribution of School-Family Compact </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27</a:t>
            </a:fld>
            <a:endParaRPr lang="en-US"/>
          </a:p>
        </p:txBody>
      </p:sp>
      <p:sp>
        <p:nvSpPr>
          <p:cNvPr id="7" name="Text Placeholder 6">
            <a:extLst>
              <a:ext uri="{FF2B5EF4-FFF2-40B4-BE49-F238E27FC236}">
                <a16:creationId xmlns:a16="http://schemas.microsoft.com/office/drawing/2014/main" id="{5888FB36-53ED-4ED1-B0E5-4037ED5F3B69}"/>
              </a:ext>
            </a:extLst>
          </p:cNvPr>
          <p:cNvSpPr>
            <a:spLocks noGrp="1"/>
          </p:cNvSpPr>
          <p:nvPr>
            <p:ph idx="1"/>
          </p:nvPr>
        </p:nvSpPr>
        <p:spPr>
          <a:xfrm>
            <a:off x="196850" y="2054225"/>
            <a:ext cx="11995150" cy="4802188"/>
          </a:xfrm>
        </p:spPr>
        <p:txBody>
          <a:bodyPr vert="horz" lIns="91440" tIns="45720" rIns="91440" bIns="45720" rtlCol="0" anchor="t">
            <a:normAutofit/>
          </a:bodyPr>
          <a:lstStyle/>
          <a:p>
            <a:pPr marL="0" indent="0">
              <a:buNone/>
            </a:pPr>
            <a:r>
              <a:rPr lang="en-US" sz="2800" dirty="0">
                <a:latin typeface="Calibri"/>
                <a:cs typeface="Calibri"/>
              </a:rPr>
              <a:t>Our School-Parent Compact will be distributed at our school in the following ways:</a:t>
            </a:r>
          </a:p>
          <a:p>
            <a:pPr marL="0" indent="0">
              <a:buNone/>
            </a:pPr>
            <a:endParaRPr lang="en-US" sz="2800" i="1" dirty="0">
              <a:solidFill>
                <a:srgbClr val="FF0000"/>
              </a:solidFill>
              <a:latin typeface="Calibri"/>
              <a:cs typeface="Calibri"/>
            </a:endParaRPr>
          </a:p>
          <a:p>
            <a:r>
              <a:rPr lang="en-US" sz="2800" dirty="0">
                <a:latin typeface="Calibri"/>
                <a:cs typeface="Calibri Light"/>
              </a:rPr>
              <a:t>The Annual Title I Meeting</a:t>
            </a:r>
          </a:p>
          <a:p>
            <a:r>
              <a:rPr lang="en-US" sz="2800" dirty="0">
                <a:latin typeface="Calibri"/>
                <a:cs typeface="Calibri Light"/>
              </a:rPr>
              <a:t>Email or text message with attachments or links to documents posted online</a:t>
            </a:r>
            <a:endParaRPr lang="en-US" sz="2800" dirty="0">
              <a:latin typeface="Calibri"/>
              <a:ea typeface="+mn-lt"/>
              <a:cs typeface="Calibri Light"/>
            </a:endParaRPr>
          </a:p>
          <a:p>
            <a:r>
              <a:rPr lang="en-US" sz="2800" dirty="0">
                <a:latin typeface="Calibri"/>
                <a:cs typeface="Calibri Light"/>
              </a:rPr>
              <a:t>Policy will also be available in the Parent Resource Center, front office and school website</a:t>
            </a:r>
            <a:endParaRPr lang="en-US" sz="2800" dirty="0">
              <a:latin typeface="Calibri"/>
              <a:ea typeface="+mn-lt"/>
              <a:cs typeface="+mn-lt"/>
            </a:endParaRPr>
          </a:p>
          <a:p>
            <a:pPr marL="0" indent="0">
              <a:buNone/>
            </a:pPr>
            <a:r>
              <a:rPr lang="en-US" sz="2800" dirty="0"/>
              <a:t>   </a:t>
            </a:r>
            <a:r>
              <a:rPr lang="en-US" sz="2800" dirty="0">
                <a:latin typeface="Calibri"/>
                <a:cs typeface="Calibri"/>
              </a:rPr>
              <a:t> </a:t>
            </a:r>
            <a:endParaRPr lang="en-US" sz="2000" dirty="0">
              <a:latin typeface="Calibri Light"/>
              <a:cs typeface="Calibri Light"/>
            </a:endParaRPr>
          </a:p>
          <a:p>
            <a:pPr marL="0" indent="0">
              <a:buNone/>
            </a:pPr>
            <a:endParaRPr lang="en-US" sz="2800" dirty="0">
              <a:latin typeface="Calibri Light" panose="020F0302020204030204" pitchFamily="34" charset="0"/>
            </a:endParaRPr>
          </a:p>
        </p:txBody>
      </p:sp>
    </p:spTree>
    <p:extLst>
      <p:ext uri="{BB962C8B-B14F-4D97-AF65-F5344CB8AC3E}">
        <p14:creationId xmlns:p14="http://schemas.microsoft.com/office/powerpoint/2010/main" val="223432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Compact</a:t>
            </a:r>
            <a:endParaRPr lang="en-US" dirty="0"/>
          </a:p>
        </p:txBody>
      </p:sp>
      <p:sp>
        <p:nvSpPr>
          <p:cNvPr id="4" name="Slide Number Placeholder 3"/>
          <p:cNvSpPr>
            <a:spLocks noGrp="1"/>
          </p:cNvSpPr>
          <p:nvPr>
            <p:ph type="sldNum" sz="quarter" idx="12"/>
          </p:nvPr>
        </p:nvSpPr>
        <p:spPr/>
        <p:txBody>
          <a:bodyPr/>
          <a:lstStyle/>
          <a:p>
            <a:fld id="{016EDD4B-68F9-4F63-BAB8-58AB0B101515}" type="slidenum">
              <a:rPr lang="en-US" smtClean="0"/>
              <a:t>28</a:t>
            </a:fld>
            <a:endParaRPr lang="en-US"/>
          </a:p>
        </p:txBody>
      </p:sp>
      <p:pic>
        <p:nvPicPr>
          <p:cNvPr id="6" name="Picture 5"/>
          <p:cNvPicPr>
            <a:picLocks noChangeAspect="1"/>
          </p:cNvPicPr>
          <p:nvPr/>
        </p:nvPicPr>
        <p:blipFill>
          <a:blip r:embed="rId2"/>
          <a:stretch>
            <a:fillRect/>
          </a:stretch>
        </p:blipFill>
        <p:spPr>
          <a:xfrm>
            <a:off x="2616583" y="1894540"/>
            <a:ext cx="7131982" cy="4380299"/>
          </a:xfrm>
          <a:prstGeom prst="rect">
            <a:avLst/>
          </a:prstGeom>
        </p:spPr>
      </p:pic>
    </p:spTree>
    <p:extLst>
      <p:ext uri="{BB962C8B-B14F-4D97-AF65-F5344CB8AC3E}">
        <p14:creationId xmlns:p14="http://schemas.microsoft.com/office/powerpoint/2010/main" val="189449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Compact</a:t>
            </a:r>
            <a:endParaRPr lang="en-US" dirty="0"/>
          </a:p>
        </p:txBody>
      </p:sp>
      <p:pic>
        <p:nvPicPr>
          <p:cNvPr id="5" name="Content Placeholder 4"/>
          <p:cNvPicPr>
            <a:picLocks noGrp="1" noChangeAspect="1"/>
          </p:cNvPicPr>
          <p:nvPr>
            <p:ph idx="1"/>
          </p:nvPr>
        </p:nvPicPr>
        <p:blipFill>
          <a:blip r:embed="rId2"/>
          <a:stretch>
            <a:fillRect/>
          </a:stretch>
        </p:blipFill>
        <p:spPr>
          <a:xfrm>
            <a:off x="2604893" y="1830388"/>
            <a:ext cx="6982213" cy="4525962"/>
          </a:xfrm>
          <a:prstGeom prst="rect">
            <a:avLst/>
          </a:prstGeom>
        </p:spPr>
      </p:pic>
      <p:sp>
        <p:nvSpPr>
          <p:cNvPr id="4" name="Slide Number Placeholder 3"/>
          <p:cNvSpPr>
            <a:spLocks noGrp="1"/>
          </p:cNvSpPr>
          <p:nvPr>
            <p:ph type="sldNum" sz="quarter" idx="12"/>
          </p:nvPr>
        </p:nvSpPr>
        <p:spPr/>
        <p:txBody>
          <a:bodyPr/>
          <a:lstStyle/>
          <a:p>
            <a:fld id="{016EDD4B-68F9-4F63-BAB8-58AB0B101515}" type="slidenum">
              <a:rPr lang="en-US" smtClean="0"/>
              <a:t>29</a:t>
            </a:fld>
            <a:endParaRPr lang="en-US"/>
          </a:p>
        </p:txBody>
      </p:sp>
    </p:spTree>
    <p:extLst>
      <p:ext uri="{BB962C8B-B14F-4D97-AF65-F5344CB8AC3E}">
        <p14:creationId xmlns:p14="http://schemas.microsoft.com/office/powerpoint/2010/main" val="199367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544626"/>
            <a:ext cx="9144000" cy="1143000"/>
          </a:xfrm>
        </p:spPr>
        <p:txBody>
          <a:bodyPr>
            <a:normAutofit/>
          </a:bodyPr>
          <a:lstStyle/>
          <a:p>
            <a:r>
              <a:rPr lang="en-US" b="1">
                <a:solidFill>
                  <a:srgbClr val="FA961E"/>
                </a:solidFill>
                <a:latin typeface="Calibri Light"/>
                <a:cs typeface="Calibri Light"/>
              </a:rPr>
              <a:t>Agenda</a:t>
            </a:r>
          </a:p>
        </p:txBody>
      </p:sp>
      <p:sp>
        <p:nvSpPr>
          <p:cNvPr id="7" name="Text Placeholder 6"/>
          <p:cNvSpPr>
            <a:spLocks noGrp="1"/>
          </p:cNvSpPr>
          <p:nvPr>
            <p:ph idx="1"/>
          </p:nvPr>
        </p:nvSpPr>
        <p:spPr>
          <a:xfrm>
            <a:off x="975361" y="1803224"/>
            <a:ext cx="10258696" cy="4744319"/>
          </a:xfrm>
        </p:spPr>
        <p:txBody>
          <a:bodyPr>
            <a:noAutofit/>
          </a:bodyPr>
          <a:lstStyle/>
          <a:p>
            <a:r>
              <a:rPr lang="en-US" sz="2100">
                <a:latin typeface="Calibri" panose="020F0502020204030204" pitchFamily="34" charset="0"/>
                <a:cs typeface="Calibri" panose="020F0502020204030204" pitchFamily="34" charset="0"/>
              </a:rPr>
              <a:t>Parent and Family Engagement</a:t>
            </a:r>
          </a:p>
          <a:p>
            <a:pPr lvl="1"/>
            <a:r>
              <a:rPr lang="en-US" sz="2100">
                <a:latin typeface="Calibri" panose="020F0502020204030204" pitchFamily="34" charset="0"/>
                <a:cs typeface="Calibri" panose="020F0502020204030204" pitchFamily="34" charset="0"/>
              </a:rPr>
              <a:t>District’s Parent and Family Engagement Policy</a:t>
            </a:r>
          </a:p>
          <a:p>
            <a:pPr lvl="1"/>
            <a:r>
              <a:rPr lang="en-US" sz="2100">
                <a:latin typeface="Calibri" panose="020F0502020204030204" pitchFamily="34" charset="0"/>
                <a:cs typeface="Calibri" panose="020F0502020204030204" pitchFamily="34" charset="0"/>
              </a:rPr>
              <a:t>School’s Parent and Family Engagement Policy</a:t>
            </a:r>
          </a:p>
          <a:p>
            <a:pPr lvl="1"/>
            <a:r>
              <a:rPr lang="en-US" sz="2100">
                <a:latin typeface="Calibri" panose="020F0502020204030204" pitchFamily="34" charset="0"/>
                <a:cs typeface="Calibri" panose="020F0502020204030204" pitchFamily="34" charset="0"/>
              </a:rPr>
              <a:t>School-Parent Compact</a:t>
            </a:r>
          </a:p>
          <a:p>
            <a:r>
              <a:rPr lang="en-US" sz="2100">
                <a:latin typeface="Calibri" panose="020F0502020204030204" pitchFamily="34" charset="0"/>
                <a:cs typeface="Calibri" panose="020F0502020204030204" pitchFamily="34" charset="0"/>
              </a:rPr>
              <a:t>Teacher Professional Qualifications</a:t>
            </a:r>
          </a:p>
          <a:p>
            <a:pPr lvl="1"/>
            <a:r>
              <a:rPr lang="en-US" sz="2100">
                <a:latin typeface="Calibri" panose="020F0502020204030204" pitchFamily="34" charset="0"/>
                <a:cs typeface="Calibri" panose="020F0502020204030204" pitchFamily="34" charset="0"/>
              </a:rPr>
              <a:t>Parent’s Right to Know</a:t>
            </a:r>
          </a:p>
          <a:p>
            <a:r>
              <a:rPr lang="en-US" sz="2100">
                <a:latin typeface="Calibri" panose="020F0502020204030204" pitchFamily="34" charset="0"/>
                <a:cs typeface="Calibri" panose="020F0502020204030204" pitchFamily="34" charset="0"/>
              </a:rPr>
              <a:t>Opportunities the School Provides for Family Engagement</a:t>
            </a:r>
          </a:p>
          <a:p>
            <a:pPr lvl="1"/>
            <a:r>
              <a:rPr lang="en-US" sz="2100">
                <a:latin typeface="Calibri" panose="020F0502020204030204" pitchFamily="34" charset="0"/>
                <a:cs typeface="Calibri" panose="020F0502020204030204" pitchFamily="34" charset="0"/>
              </a:rPr>
              <a:t>School and/or home</a:t>
            </a:r>
          </a:p>
          <a:p>
            <a:pPr lvl="1"/>
            <a:r>
              <a:rPr lang="en-US" sz="2100">
                <a:latin typeface="Calibri" panose="020F0502020204030204" pitchFamily="34" charset="0"/>
                <a:cs typeface="Calibri" panose="020F0502020204030204" pitchFamily="34" charset="0"/>
              </a:rPr>
              <a:t>Volunteers</a:t>
            </a:r>
          </a:p>
          <a:p>
            <a:pPr lvl="1"/>
            <a:r>
              <a:rPr lang="en-US" sz="2100">
                <a:latin typeface="Calibri" panose="020F0502020204030204" pitchFamily="34" charset="0"/>
                <a:cs typeface="Calibri" panose="020F0502020204030204" pitchFamily="34" charset="0"/>
              </a:rPr>
              <a:t>Parent Councils</a:t>
            </a:r>
          </a:p>
          <a:p>
            <a:pPr lvl="0"/>
            <a:r>
              <a:rPr lang="en-US" sz="2100">
                <a:latin typeface="Calibri" panose="020F0502020204030204" pitchFamily="34" charset="0"/>
                <a:cs typeface="Calibri" panose="020F0502020204030204" pitchFamily="34" charset="0"/>
              </a:rPr>
              <a:t>School Communication Procedures</a:t>
            </a:r>
          </a:p>
          <a:p>
            <a:pPr lvl="1"/>
            <a:r>
              <a:rPr lang="en-US" sz="2100">
                <a:latin typeface="Calibri" panose="020F0502020204030204" pitchFamily="34" charset="0"/>
                <a:cs typeface="Calibri" panose="020F0502020204030204" pitchFamily="34" charset="0"/>
              </a:rPr>
              <a:t>Parent Teacher Conferences</a:t>
            </a:r>
          </a:p>
          <a:p>
            <a:pPr lvl="0"/>
            <a:r>
              <a:rPr lang="en-US" sz="2100">
                <a:latin typeface="Calibri" panose="020F0502020204030204" pitchFamily="34" charset="0"/>
                <a:cs typeface="Calibri" panose="020F0502020204030204" pitchFamily="34" charset="0"/>
              </a:rPr>
              <a:t>Closing and evaluations</a:t>
            </a:r>
          </a:p>
          <a:p>
            <a:pPr marL="0" indent="0">
              <a:spcBef>
                <a:spcPts val="0"/>
              </a:spcBef>
              <a:buNone/>
            </a:pPr>
            <a:endParaRPr lang="en-US" sz="2100">
              <a:latin typeface="Times New Roman" panose="02020603050405020304" pitchFamily="18" charset="0"/>
              <a:ea typeface="Times New Roman" panose="02020603050405020304" pitchFamily="18" charset="0"/>
            </a:endParaRPr>
          </a:p>
          <a:p>
            <a:pPr marL="0" indent="0">
              <a:buNone/>
            </a:pPr>
            <a:endParaRPr lang="en-US" sz="2100"/>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3</a:t>
            </a:fld>
            <a:endParaRPr lang="en-US"/>
          </a:p>
        </p:txBody>
      </p:sp>
    </p:spTree>
    <p:extLst>
      <p:ext uri="{BB962C8B-B14F-4D97-AF65-F5344CB8AC3E}">
        <p14:creationId xmlns:p14="http://schemas.microsoft.com/office/powerpoint/2010/main" val="338920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429" y="1036221"/>
            <a:ext cx="11425645" cy="1143000"/>
          </a:xfrm>
        </p:spPr>
        <p:txBody>
          <a:bodyPr>
            <a:normAutofit fontScale="90000"/>
          </a:bodyPr>
          <a:lstStyle/>
          <a:p>
            <a:r>
              <a:rPr lang="en-US" b="1">
                <a:solidFill>
                  <a:srgbClr val="FA961E"/>
                </a:solidFill>
                <a:latin typeface="Calibri Light"/>
                <a:cs typeface="Calibri Light"/>
              </a:rPr>
              <a:t> Professional Qualifications of Teachers</a:t>
            </a:r>
            <a:br>
              <a:rPr lang="en-US" b="1">
                <a:solidFill>
                  <a:srgbClr val="FA961E"/>
                </a:solidFill>
                <a:latin typeface="Calibri Light"/>
                <a:cs typeface="Calibri Light"/>
              </a:rPr>
            </a:br>
            <a:r>
              <a:rPr lang="en-US" sz="1600" b="1">
                <a:solidFill>
                  <a:srgbClr val="FA961E"/>
                </a:solidFill>
                <a:latin typeface="Calibri Light"/>
                <a:cs typeface="Calibri Light"/>
              </a:rPr>
              <a:t/>
            </a:r>
            <a:br>
              <a:rPr lang="en-US" sz="1600" b="1">
                <a:solidFill>
                  <a:srgbClr val="FA961E"/>
                </a:solidFill>
                <a:latin typeface="Calibri Light"/>
                <a:cs typeface="Calibri Light"/>
              </a:rPr>
            </a:br>
            <a:r>
              <a:rPr lang="en-US" sz="3600" b="1">
                <a:solidFill>
                  <a:srgbClr val="FA961E"/>
                </a:solidFill>
                <a:latin typeface="Calibri Light"/>
                <a:cs typeface="Calibri Light"/>
              </a:rPr>
              <a:t>Parent’s Right to Know Letter</a:t>
            </a:r>
          </a:p>
        </p:txBody>
      </p:sp>
      <p:sp>
        <p:nvSpPr>
          <p:cNvPr id="7" name="Text Placeholder 6"/>
          <p:cNvSpPr>
            <a:spLocks noGrp="1"/>
          </p:cNvSpPr>
          <p:nvPr>
            <p:ph idx="1"/>
          </p:nvPr>
        </p:nvSpPr>
        <p:spPr>
          <a:xfrm>
            <a:off x="1445847" y="2342099"/>
            <a:ext cx="9459624" cy="4123842"/>
          </a:xfrm>
          <a:solidFill>
            <a:schemeClr val="bg1"/>
          </a:solidFill>
          <a:ln>
            <a:solidFill>
              <a:schemeClr val="bg1"/>
            </a:solidFill>
          </a:ln>
        </p:spPr>
        <p:txBody>
          <a:bodyPr>
            <a:noAutofit/>
          </a:bodyPr>
          <a:lstStyle/>
          <a:p>
            <a:pPr marL="0" indent="0">
              <a:lnSpc>
                <a:spcPct val="120000"/>
              </a:lnSpc>
              <a:buNone/>
              <a:tabLst>
                <a:tab pos="7885113" algn="l"/>
              </a:tabLst>
            </a:pPr>
            <a:r>
              <a:rPr lang="en-US" sz="2400">
                <a:latin typeface="Calibri" panose="020F0502020204030204" pitchFamily="34" charset="0"/>
                <a:cs typeface="Calibri" panose="020F0502020204030204" pitchFamily="34" charset="0"/>
              </a:rPr>
              <a:t>Under ESSA, parents have a right to request professional qualifications of their children’s teacher(s) or paraprofessional(s). The Parent Right to Know letter will be made available through various methods Infinite Campus, email, flyer, and school website.  </a:t>
            </a:r>
          </a:p>
          <a:p>
            <a:pPr marL="0" indent="0">
              <a:lnSpc>
                <a:spcPct val="120000"/>
              </a:lnSpc>
              <a:buNone/>
              <a:tabLst>
                <a:tab pos="7885113" algn="l"/>
              </a:tabLst>
            </a:pPr>
            <a:r>
              <a:rPr lang="en-US" sz="2400">
                <a:latin typeface="Calibri" panose="020F0502020204030204" pitchFamily="34" charset="0"/>
                <a:cs typeface="Calibri" panose="020F0502020204030204" pitchFamily="34" charset="0"/>
              </a:rPr>
              <a:t>The purpose of this letter is to inform you of the right to ask for the following information about your children’s classroom teachers or paraprofessionals at this school. </a:t>
            </a:r>
          </a:p>
          <a:p>
            <a:pPr marL="0" indent="0">
              <a:lnSpc>
                <a:spcPct val="120000"/>
              </a:lnSpc>
              <a:buNone/>
              <a:tabLst>
                <a:tab pos="7885113" algn="l"/>
              </a:tabLst>
            </a:pPr>
            <a:endParaRPr lang="en-US" sz="240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30</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455831" y="3107011"/>
              <a:ext cx="492120" cy="852120"/>
            </p14:xfrm>
          </p:contentPart>
        </mc:Choice>
        <mc:Fallback xmlns="">
          <p:pic>
            <p:nvPicPr>
              <p:cNvPr id="4" name="Ink 3"/>
              <p:cNvPicPr/>
              <p:nvPr/>
            </p:nvPicPr>
            <p:blipFill>
              <a:blip r:embed="rId3"/>
              <a:stretch>
                <a:fillRect/>
              </a:stretch>
            </p:blipFill>
            <p:spPr>
              <a:xfrm>
                <a:off x="7371890" y="2938891"/>
                <a:ext cx="660003" cy="118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9073671" y="2954172"/>
              <a:ext cx="360" cy="360"/>
            </p14:xfrm>
          </p:contentPart>
        </mc:Choice>
        <mc:Fallback xmlns="">
          <p:pic>
            <p:nvPicPr>
              <p:cNvPr id="8" name="Ink 7"/>
              <p:cNvPicPr/>
              <p:nvPr/>
            </p:nvPicPr>
            <p:blipFill>
              <a:blip r:embed="rId5"/>
              <a:stretch>
                <a:fillRect/>
              </a:stretch>
            </p:blipFill>
            <p:spPr>
              <a:xfrm>
                <a:off x="8989791" y="2786052"/>
                <a:ext cx="168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9073671" y="2954172"/>
              <a:ext cx="360" cy="360"/>
            </p14:xfrm>
          </p:contentPart>
        </mc:Choice>
        <mc:Fallback xmlns="">
          <p:pic>
            <p:nvPicPr>
              <p:cNvPr id="9" name="Ink 8"/>
              <p:cNvPicPr/>
              <p:nvPr/>
            </p:nvPicPr>
            <p:blipFill>
              <a:blip r:embed="rId5"/>
              <a:stretch>
                <a:fillRect/>
              </a:stretch>
            </p:blipFill>
            <p:spPr>
              <a:xfrm>
                <a:off x="8989791" y="2786052"/>
                <a:ext cx="168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8792151" y="2875692"/>
              <a:ext cx="429840" cy="102240"/>
            </p14:xfrm>
          </p:contentPart>
        </mc:Choice>
        <mc:Fallback xmlns="">
          <p:pic>
            <p:nvPicPr>
              <p:cNvPr id="10" name="Ink 9"/>
              <p:cNvPicPr/>
              <p:nvPr/>
            </p:nvPicPr>
            <p:blipFill>
              <a:blip r:embed="rId8"/>
              <a:stretch>
                <a:fillRect/>
              </a:stretch>
            </p:blipFill>
            <p:spPr>
              <a:xfrm>
                <a:off x="8708341" y="2707572"/>
                <a:ext cx="59746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7455831" y="3266671"/>
              <a:ext cx="360" cy="360"/>
            </p14:xfrm>
          </p:contentPart>
        </mc:Choice>
        <mc:Fallback xmlns="">
          <p:pic>
            <p:nvPicPr>
              <p:cNvPr id="13" name="Ink 12"/>
              <p:cNvPicPr/>
              <p:nvPr/>
            </p:nvPicPr>
            <p:blipFill>
              <a:blip r:embed="rId5"/>
              <a:stretch>
                <a:fillRect/>
              </a:stretch>
            </p:blipFill>
            <p:spPr>
              <a:xfrm>
                <a:off x="7371951" y="3098551"/>
                <a:ext cx="168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7455831" y="3266671"/>
              <a:ext cx="360" cy="360"/>
            </p14:xfrm>
          </p:contentPart>
        </mc:Choice>
        <mc:Fallback xmlns="">
          <p:pic>
            <p:nvPicPr>
              <p:cNvPr id="14" name="Ink 13"/>
              <p:cNvPicPr/>
              <p:nvPr/>
            </p:nvPicPr>
            <p:blipFill>
              <a:blip r:embed="rId5"/>
              <a:stretch>
                <a:fillRect/>
              </a:stretch>
            </p:blipFill>
            <p:spPr>
              <a:xfrm>
                <a:off x="7371951" y="3098551"/>
                <a:ext cx="168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p14:cNvContentPartPr/>
              <p14:nvPr/>
            </p14:nvContentPartPr>
            <p14:xfrm>
              <a:off x="7455831" y="3266671"/>
              <a:ext cx="360" cy="360"/>
            </p14:xfrm>
          </p:contentPart>
        </mc:Choice>
        <mc:Fallback xmlns="">
          <p:pic>
            <p:nvPicPr>
              <p:cNvPr id="15" name="Ink 14"/>
              <p:cNvPicPr/>
              <p:nvPr/>
            </p:nvPicPr>
            <p:blipFill>
              <a:blip r:embed="rId5"/>
              <a:stretch>
                <a:fillRect/>
              </a:stretch>
            </p:blipFill>
            <p:spPr>
              <a:xfrm>
                <a:off x="7371951" y="3098551"/>
                <a:ext cx="168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7455831" y="3266671"/>
              <a:ext cx="360" cy="360"/>
            </p14:xfrm>
          </p:contentPart>
        </mc:Choice>
        <mc:Fallback xmlns="">
          <p:pic>
            <p:nvPicPr>
              <p:cNvPr id="16" name="Ink 15"/>
              <p:cNvPicPr/>
              <p:nvPr/>
            </p:nvPicPr>
            <p:blipFill>
              <a:blip r:embed="rId5"/>
              <a:stretch>
                <a:fillRect/>
              </a:stretch>
            </p:blipFill>
            <p:spPr>
              <a:xfrm>
                <a:off x="7371951" y="3098551"/>
                <a:ext cx="168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p14:cNvContentPartPr/>
              <p14:nvPr/>
            </p14:nvContentPartPr>
            <p14:xfrm>
              <a:off x="7088991" y="2485471"/>
              <a:ext cx="1672560" cy="140760"/>
            </p14:xfrm>
          </p:contentPart>
        </mc:Choice>
        <mc:Fallback xmlns="">
          <p:pic>
            <p:nvPicPr>
              <p:cNvPr id="19" name="Ink 18"/>
              <p:cNvPicPr/>
              <p:nvPr/>
            </p:nvPicPr>
            <p:blipFill>
              <a:blip r:embed="rId14"/>
              <a:stretch>
                <a:fillRect/>
              </a:stretch>
            </p:blipFill>
            <p:spPr>
              <a:xfrm>
                <a:off x="7005129" y="2317351"/>
                <a:ext cx="1840284" cy="476280"/>
              </a:xfrm>
              <a:prstGeom prst="rect">
                <a:avLst/>
              </a:prstGeom>
            </p:spPr>
          </p:pic>
        </mc:Fallback>
      </mc:AlternateContent>
    </p:spTree>
    <p:extLst>
      <p:ext uri="{BB962C8B-B14F-4D97-AF65-F5344CB8AC3E}">
        <p14:creationId xmlns:p14="http://schemas.microsoft.com/office/powerpoint/2010/main" val="401292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687878"/>
            <a:ext cx="9144000" cy="1143000"/>
          </a:xfrm>
        </p:spPr>
        <p:txBody>
          <a:bodyPr>
            <a:normAutofit fontScale="90000"/>
          </a:bodyPr>
          <a:lstStyle/>
          <a:p>
            <a:r>
              <a:rPr lang="en-US" b="1">
                <a:solidFill>
                  <a:srgbClr val="FA961E"/>
                </a:solidFill>
                <a:latin typeface="Calibri Light"/>
                <a:cs typeface="Calibri Light"/>
              </a:rPr>
              <a:t> </a:t>
            </a:r>
            <a:r>
              <a:rPr lang="en-US" sz="4000" b="1">
                <a:solidFill>
                  <a:srgbClr val="FA961E"/>
                </a:solidFill>
                <a:latin typeface="Calibri Light"/>
                <a:cs typeface="Calibri Light"/>
              </a:rPr>
              <a:t>Parent Volunteer &amp; Engagement Opportunities</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31</a:t>
            </a:fld>
            <a:endParaRPr lang="en-US"/>
          </a:p>
        </p:txBody>
      </p:sp>
      <p:sp>
        <p:nvSpPr>
          <p:cNvPr id="6" name="Text Placeholder 6">
            <a:extLst>
              <a:ext uri="{FF2B5EF4-FFF2-40B4-BE49-F238E27FC236}">
                <a16:creationId xmlns:a16="http://schemas.microsoft.com/office/drawing/2014/main" id="{B99BD164-B8E4-46BC-9815-240C56893D0A}"/>
              </a:ext>
            </a:extLst>
          </p:cNvPr>
          <p:cNvSpPr>
            <a:spLocks noGrp="1"/>
          </p:cNvSpPr>
          <p:nvPr>
            <p:ph idx="1"/>
          </p:nvPr>
        </p:nvSpPr>
        <p:spPr>
          <a:xfrm>
            <a:off x="191235" y="1830878"/>
            <a:ext cx="11930743" cy="4938071"/>
          </a:xfrm>
        </p:spPr>
        <p:txBody>
          <a:bodyPr vert="horz" lIns="91440" tIns="45720" rIns="91440" bIns="45720" rtlCol="0" anchor="t">
            <a:noAutofit/>
          </a:bodyPr>
          <a:lstStyle/>
          <a:p>
            <a:pPr marL="0" indent="0">
              <a:lnSpc>
                <a:spcPct val="120000"/>
              </a:lnSpc>
              <a:buNone/>
              <a:tabLst>
                <a:tab pos="7885113" algn="l"/>
              </a:tabLst>
            </a:pPr>
            <a:r>
              <a:rPr lang="en-US" sz="2400" b="1" dirty="0">
                <a:latin typeface="Calibri"/>
                <a:cs typeface="Calibri"/>
              </a:rPr>
              <a:t>Opportunities the school offers for our families to be engaged at school and/or home.</a:t>
            </a:r>
          </a:p>
          <a:p>
            <a:pPr>
              <a:lnSpc>
                <a:spcPct val="120000"/>
              </a:lnSpc>
              <a:tabLst>
                <a:tab pos="7885113" algn="l"/>
              </a:tabLst>
            </a:pPr>
            <a:r>
              <a:rPr lang="en-US" sz="2400" b="1" dirty="0">
                <a:latin typeface="Calibri"/>
                <a:cs typeface="Calibri"/>
              </a:rPr>
              <a:t>Parent Advisory Council</a:t>
            </a:r>
          </a:p>
          <a:p>
            <a:pPr>
              <a:lnSpc>
                <a:spcPct val="120000"/>
              </a:lnSpc>
              <a:tabLst>
                <a:tab pos="7885113" algn="l"/>
              </a:tabLst>
            </a:pPr>
            <a:r>
              <a:rPr lang="en-US" sz="2400" b="1" dirty="0">
                <a:latin typeface="Calibri"/>
                <a:cs typeface="Calibri"/>
              </a:rPr>
              <a:t>Parent Volunteers</a:t>
            </a:r>
          </a:p>
          <a:p>
            <a:pPr>
              <a:lnSpc>
                <a:spcPct val="120000"/>
              </a:lnSpc>
              <a:tabLst>
                <a:tab pos="7885113" algn="l"/>
              </a:tabLst>
            </a:pPr>
            <a:r>
              <a:rPr lang="en-US" sz="2400" b="1" dirty="0">
                <a:latin typeface="Calibri"/>
                <a:cs typeface="Calibri"/>
              </a:rPr>
              <a:t>Parent/Teachers Conferences</a:t>
            </a:r>
          </a:p>
          <a:p>
            <a:pPr>
              <a:lnSpc>
                <a:spcPct val="120000"/>
              </a:lnSpc>
              <a:tabLst>
                <a:tab pos="7885113" algn="l"/>
              </a:tabLst>
            </a:pPr>
            <a:r>
              <a:rPr lang="en-US" sz="2400" b="1" dirty="0">
                <a:latin typeface="Calibri"/>
                <a:cs typeface="Calibri Light"/>
              </a:rPr>
              <a:t>Parent Workshops</a:t>
            </a:r>
          </a:p>
          <a:p>
            <a:pPr marL="0" indent="0">
              <a:lnSpc>
                <a:spcPct val="120000"/>
              </a:lnSpc>
              <a:buNone/>
              <a:tabLst>
                <a:tab pos="7885113" algn="l"/>
              </a:tabLst>
            </a:pPr>
            <a:endParaRPr lang="en-US" sz="2400" dirty="0">
              <a:latin typeface="Calibri"/>
              <a:cs typeface="Calibri"/>
            </a:endParaRPr>
          </a:p>
          <a:p>
            <a:pPr marL="0" indent="0">
              <a:lnSpc>
                <a:spcPct val="120000"/>
              </a:lnSpc>
              <a:buNone/>
              <a:tabLst>
                <a:tab pos="7885113" algn="l"/>
              </a:tabLst>
            </a:pPr>
            <a:r>
              <a:rPr lang="en-US" sz="2400" dirty="0">
                <a:latin typeface="Calibri"/>
                <a:cs typeface="Calibri"/>
              </a:rPr>
              <a:t>Our school welcomes parents and community members to come volunteer with us.  If you are interested in volunteer opportunities, please contact </a:t>
            </a:r>
            <a:r>
              <a:rPr lang="en-US" sz="2400" b="1" dirty="0">
                <a:latin typeface="Calibri"/>
                <a:cs typeface="Calibri"/>
              </a:rPr>
              <a:t>Pamela Mathis at 678-676-0384 or at P</a:t>
            </a:r>
            <a:r>
              <a:rPr lang="en-US" sz="2400" dirty="0"/>
              <a:t>amela_Mathis@dekalbschoolsga.org</a:t>
            </a:r>
            <a:endParaRPr lang="en-US" sz="2400" dirty="0">
              <a:latin typeface="Calibri"/>
              <a:cs typeface="Calibri"/>
            </a:endParaRPr>
          </a:p>
        </p:txBody>
      </p:sp>
    </p:spTree>
    <p:extLst>
      <p:ext uri="{BB962C8B-B14F-4D97-AF65-F5344CB8AC3E}">
        <p14:creationId xmlns:p14="http://schemas.microsoft.com/office/powerpoint/2010/main" val="584043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1817" y="739313"/>
            <a:ext cx="10328366" cy="1143000"/>
          </a:xfrm>
        </p:spPr>
        <p:txBody>
          <a:bodyPr>
            <a:normAutofit fontScale="90000"/>
          </a:bodyPr>
          <a:lstStyle/>
          <a:p>
            <a:r>
              <a:rPr lang="en-US" b="1">
                <a:solidFill>
                  <a:srgbClr val="FA961E"/>
                </a:solidFill>
                <a:latin typeface="Calibri Light"/>
                <a:cs typeface="Calibri Light"/>
              </a:rPr>
              <a:t> Additional questions, comments, or suggestions</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32</a:t>
            </a:fld>
            <a:endParaRPr lang="en-US"/>
          </a:p>
        </p:txBody>
      </p:sp>
    </p:spTree>
    <p:extLst>
      <p:ext uri="{BB962C8B-B14F-4D97-AF65-F5344CB8AC3E}">
        <p14:creationId xmlns:p14="http://schemas.microsoft.com/office/powerpoint/2010/main" val="3978624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736110"/>
            <a:ext cx="9144000" cy="1143000"/>
          </a:xfrm>
        </p:spPr>
        <p:txBody>
          <a:bodyPr>
            <a:normAutofit/>
          </a:bodyPr>
          <a:lstStyle/>
          <a:p>
            <a:r>
              <a:rPr lang="en-US" b="1">
                <a:solidFill>
                  <a:srgbClr val="FA961E"/>
                </a:solidFill>
                <a:latin typeface="Calibri Light"/>
                <a:cs typeface="Calibri Light"/>
              </a:rPr>
              <a:t>Contact Us</a:t>
            </a:r>
          </a:p>
        </p:txBody>
      </p:sp>
      <p:sp>
        <p:nvSpPr>
          <p:cNvPr id="7" name="Text Placeholder 6"/>
          <p:cNvSpPr>
            <a:spLocks noGrp="1"/>
          </p:cNvSpPr>
          <p:nvPr>
            <p:ph idx="1"/>
          </p:nvPr>
        </p:nvSpPr>
        <p:spPr>
          <a:xfrm>
            <a:off x="1808813" y="2223620"/>
            <a:ext cx="8401987" cy="4045396"/>
          </a:xfrm>
        </p:spPr>
        <p:txBody>
          <a:bodyPr vert="horz" lIns="91440" tIns="45720" rIns="91440" bIns="45720" rtlCol="0" anchor="t">
            <a:normAutofit/>
          </a:bodyPr>
          <a:lstStyle/>
          <a:p>
            <a:pPr marL="0" indent="0" algn="ctr">
              <a:buNone/>
            </a:pPr>
            <a:r>
              <a:rPr lang="en-US" sz="3100" i="1">
                <a:latin typeface="Calibri"/>
                <a:cs typeface="Calibri"/>
              </a:rPr>
              <a:t>Elizabeth Andrews High School</a:t>
            </a:r>
            <a:endParaRPr lang="en-US" sz="3100" i="1">
              <a:latin typeface="Calibri" panose="020F0502020204030204" pitchFamily="34" charset="0"/>
              <a:cs typeface="Calibri" panose="020F0502020204030204" pitchFamily="34" charset="0"/>
            </a:endParaRPr>
          </a:p>
          <a:p>
            <a:pPr marL="0" indent="0" algn="ctr">
              <a:buNone/>
            </a:pPr>
            <a:r>
              <a:rPr lang="en-US" sz="3100" i="1">
                <a:latin typeface="Calibri"/>
                <a:cs typeface="Calibri"/>
              </a:rPr>
              <a:t>Iris Simmons, Parent Liaison</a:t>
            </a:r>
            <a:endParaRPr lang="en-US"/>
          </a:p>
          <a:p>
            <a:pPr marL="0" indent="0" algn="ctr">
              <a:buNone/>
            </a:pPr>
            <a:r>
              <a:rPr lang="en-US" sz="3100" i="1">
                <a:latin typeface="Calibri"/>
                <a:cs typeface="Calibri"/>
              </a:rPr>
              <a:t>1701 Mountain Industrial Blvd.</a:t>
            </a:r>
            <a:endParaRPr lang="en-US">
              <a:cs typeface="Calibri"/>
            </a:endParaRPr>
          </a:p>
          <a:p>
            <a:pPr marL="0" indent="0" algn="ctr">
              <a:buNone/>
            </a:pPr>
            <a:r>
              <a:rPr lang="en-US" sz="3100" i="1">
                <a:latin typeface="Calibri"/>
                <a:cs typeface="Calibri"/>
              </a:rPr>
              <a:t>678-676-2644</a:t>
            </a:r>
            <a:endParaRPr lang="en-US">
              <a:cs typeface="Calibri"/>
            </a:endParaRPr>
          </a:p>
          <a:p>
            <a:pPr marL="0" indent="0" algn="ctr">
              <a:buNone/>
            </a:pPr>
            <a:r>
              <a:rPr lang="en-US" sz="3100" dirty="0">
                <a:ea typeface="+mn-lt"/>
                <a:cs typeface="+mn-lt"/>
              </a:rPr>
              <a:t>http://www.andrewshs.dekalb.k12.ga.us/</a:t>
            </a:r>
            <a:endParaRPr lang="en-US" dirty="0">
              <a:cs typeface="Calibri"/>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33</a:t>
            </a:fld>
            <a:endParaRPr lang="en-US"/>
          </a:p>
        </p:txBody>
      </p:sp>
    </p:spTree>
    <p:extLst>
      <p:ext uri="{BB962C8B-B14F-4D97-AF65-F5344CB8AC3E}">
        <p14:creationId xmlns:p14="http://schemas.microsoft.com/office/powerpoint/2010/main" val="3890032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09800" y="4800600"/>
            <a:ext cx="8153400" cy="1143000"/>
          </a:xfrm>
        </p:spPr>
        <p:txBody>
          <a:bodyPr>
            <a:noAutofit/>
          </a:bodyPr>
          <a:lstStyle/>
          <a:p>
            <a:r>
              <a:rPr lang="en-US" sz="2800" i="1">
                <a:latin typeface="Calibri" panose="020F0502020204030204" pitchFamily="34" charset="0"/>
                <a:cs typeface="Calibri" panose="020F0502020204030204" pitchFamily="34" charset="0"/>
              </a:rPr>
              <a:t>DeKalb County School District’s mission is to ensure student success, leading to higher education, work and life-long learning.</a:t>
            </a:r>
          </a:p>
        </p:txBody>
      </p:sp>
      <p:sp>
        <p:nvSpPr>
          <p:cNvPr id="5" name="Title 3"/>
          <p:cNvSpPr txBox="1">
            <a:spLocks/>
          </p:cNvSpPr>
          <p:nvPr/>
        </p:nvSpPr>
        <p:spPr>
          <a:xfrm>
            <a:off x="1524000" y="396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a:solidFill>
                <a:srgbClr val="FA961E"/>
              </a:solidFill>
              <a:latin typeface="Calibri Light"/>
              <a:cs typeface="Calibri Light"/>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dirty="0" smtClean="0"/>
              <a:t>34</a:t>
            </a:fld>
            <a:endParaRPr lang="en-US"/>
          </a:p>
        </p:txBody>
      </p:sp>
    </p:spTree>
    <p:extLst>
      <p:ext uri="{BB962C8B-B14F-4D97-AF65-F5344CB8AC3E}">
        <p14:creationId xmlns:p14="http://schemas.microsoft.com/office/powerpoint/2010/main" val="254992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856395"/>
            <a:ext cx="9144000" cy="1143000"/>
          </a:xfrm>
        </p:spPr>
        <p:txBody>
          <a:bodyPr>
            <a:normAutofit/>
          </a:bodyPr>
          <a:lstStyle/>
          <a:p>
            <a:r>
              <a:rPr lang="en-US" b="1">
                <a:solidFill>
                  <a:srgbClr val="FA961E"/>
                </a:solidFill>
                <a:latin typeface="Calibri Light"/>
                <a:cs typeface="Calibri Light"/>
              </a:rPr>
              <a:t>Welcome</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4</a:t>
            </a:fld>
            <a:endParaRPr lang="en-US"/>
          </a:p>
        </p:txBody>
      </p:sp>
    </p:spTree>
    <p:extLst>
      <p:ext uri="{BB962C8B-B14F-4D97-AF65-F5344CB8AC3E}">
        <p14:creationId xmlns:p14="http://schemas.microsoft.com/office/powerpoint/2010/main" val="147290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838200"/>
            <a:ext cx="9144000" cy="1143000"/>
          </a:xfrm>
        </p:spPr>
        <p:txBody>
          <a:bodyPr>
            <a:normAutofit/>
          </a:bodyPr>
          <a:lstStyle/>
          <a:p>
            <a:r>
              <a:rPr lang="en-US" b="1">
                <a:solidFill>
                  <a:srgbClr val="FA961E"/>
                </a:solidFill>
                <a:latin typeface="Calibri Light"/>
                <a:cs typeface="Calibri Light"/>
              </a:rPr>
              <a:t> What is a Title I School?</a:t>
            </a:r>
          </a:p>
        </p:txBody>
      </p:sp>
      <p:sp>
        <p:nvSpPr>
          <p:cNvPr id="7" name="Text Placeholder 6"/>
          <p:cNvSpPr>
            <a:spLocks noGrp="1"/>
          </p:cNvSpPr>
          <p:nvPr>
            <p:ph idx="1"/>
          </p:nvPr>
        </p:nvSpPr>
        <p:spPr>
          <a:xfrm>
            <a:off x="1981200" y="1981201"/>
            <a:ext cx="8229600" cy="4525963"/>
          </a:xfrm>
        </p:spPr>
        <p:txBody>
          <a:bodyPr>
            <a:normAutofit/>
          </a:bodyPr>
          <a:lstStyle/>
          <a:p>
            <a:pPr marL="0" indent="0">
              <a:lnSpc>
                <a:spcPct val="150000"/>
              </a:lnSpc>
              <a:spcBef>
                <a:spcPts val="0"/>
              </a:spcBef>
              <a:buNone/>
            </a:pPr>
            <a:r>
              <a:rPr lang="en-US" sz="2800">
                <a:latin typeface="Calibri" panose="020F0502020204030204" pitchFamily="34" charset="0"/>
                <a:cs typeface="Calibri" panose="020F0502020204030204" pitchFamily="34" charset="0"/>
              </a:rPr>
              <a:t>Title I is a federal program that provides supplemental funding to local school districts to help ensure that all children, particularly the most academically at-risk students, meet the state’s high academic standards. </a:t>
            </a:r>
          </a:p>
          <a:p>
            <a:pPr marL="0" indent="0">
              <a:buNone/>
            </a:pPr>
            <a:endParaRPr lang="en-US">
              <a:latin typeface="Calibri Light" panose="020F0302020204030204" pitchFamily="34" charset="0"/>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5</a:t>
            </a:fld>
            <a:endParaRPr lang="en-US"/>
          </a:p>
        </p:txBody>
      </p:sp>
    </p:spTree>
    <p:extLst>
      <p:ext uri="{BB962C8B-B14F-4D97-AF65-F5344CB8AC3E}">
        <p14:creationId xmlns:p14="http://schemas.microsoft.com/office/powerpoint/2010/main" val="367982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838200"/>
            <a:ext cx="9144000" cy="1143000"/>
          </a:xfrm>
        </p:spPr>
        <p:txBody>
          <a:bodyPr>
            <a:normAutofit/>
          </a:bodyPr>
          <a:lstStyle/>
          <a:p>
            <a:r>
              <a:rPr lang="en-US" b="1">
                <a:solidFill>
                  <a:srgbClr val="FA961E"/>
                </a:solidFill>
                <a:latin typeface="Calibri Light"/>
                <a:cs typeface="Calibri Light"/>
              </a:rPr>
              <a:t> Title I Program Overview</a:t>
            </a:r>
          </a:p>
        </p:txBody>
      </p:sp>
      <p:sp>
        <p:nvSpPr>
          <p:cNvPr id="7" name="Text Placeholder 6"/>
          <p:cNvSpPr>
            <a:spLocks noGrp="1"/>
          </p:cNvSpPr>
          <p:nvPr>
            <p:ph idx="1"/>
          </p:nvPr>
        </p:nvSpPr>
        <p:spPr>
          <a:xfrm>
            <a:off x="1705744" y="1828801"/>
            <a:ext cx="8576050" cy="5026991"/>
          </a:xfrm>
        </p:spPr>
        <p:txBody>
          <a:bodyPr>
            <a:normAutofit/>
          </a:bodyPr>
          <a:lstStyle/>
          <a:p>
            <a:pPr marL="0" indent="0" algn="just">
              <a:buNone/>
            </a:pPr>
            <a:r>
              <a:rPr lang="en-US" sz="2400">
                <a:latin typeface="Calibri" panose="020F0502020204030204" pitchFamily="34" charset="0"/>
                <a:cs typeface="Calibri" panose="020F0502020204030204" pitchFamily="34" charset="0"/>
              </a:rPr>
              <a:t>Our school has been identified as a Title I School.  Schools with high numbers or high percentages of children from low-income families are provided financial assistance through Title I to support school efforts tied to challenging state academic standards in order to reinforce and enhance efforts to improve teaching and learning for students.</a:t>
            </a:r>
          </a:p>
          <a:p>
            <a:pPr marL="0" indent="0" algn="just">
              <a:buNone/>
            </a:pPr>
            <a:endParaRPr lang="en-US" sz="1500">
              <a:latin typeface="Calibri" panose="020F0502020204030204" pitchFamily="34" charset="0"/>
              <a:cs typeface="Calibri" panose="020F0502020204030204" pitchFamily="34" charset="0"/>
            </a:endParaRPr>
          </a:p>
          <a:p>
            <a:pPr marL="0" indent="0" algn="just">
              <a:buNone/>
            </a:pPr>
            <a:r>
              <a:rPr lang="en-US" sz="2400">
                <a:latin typeface="Calibri" panose="020F0502020204030204" pitchFamily="34" charset="0"/>
                <a:cs typeface="Calibri" panose="020F0502020204030204" pitchFamily="34" charset="0"/>
              </a:rPr>
              <a:t>Title I programs are based on effective means of improving student academic achievement and include strategies to support parent and family engagement. Funds are allocated to additional staff, instructional supplies and equipment, technology, and extended student learning opportunities.</a:t>
            </a:r>
            <a:endParaRPr lang="en-US" sz="280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6</a:t>
            </a:fld>
            <a:endParaRPr lang="en-US"/>
          </a:p>
        </p:txBody>
      </p:sp>
    </p:spTree>
    <p:extLst>
      <p:ext uri="{BB962C8B-B14F-4D97-AF65-F5344CB8AC3E}">
        <p14:creationId xmlns:p14="http://schemas.microsoft.com/office/powerpoint/2010/main" val="88342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753262"/>
            <a:ext cx="9144000" cy="1143000"/>
          </a:xfrm>
        </p:spPr>
        <p:txBody>
          <a:bodyPr>
            <a:normAutofit/>
          </a:bodyPr>
          <a:lstStyle/>
          <a:p>
            <a:r>
              <a:rPr lang="en-US" b="1">
                <a:solidFill>
                  <a:srgbClr val="FA961E"/>
                </a:solidFill>
                <a:latin typeface="Calibri Light"/>
                <a:cs typeface="Calibri Light"/>
              </a:rPr>
              <a:t> Schoolwide Title I Budget</a:t>
            </a:r>
          </a:p>
        </p:txBody>
      </p:sp>
      <p:sp>
        <p:nvSpPr>
          <p:cNvPr id="7" name="Text Placeholder 6"/>
          <p:cNvSpPr>
            <a:spLocks noGrp="1"/>
          </p:cNvSpPr>
          <p:nvPr>
            <p:ph idx="1"/>
          </p:nvPr>
        </p:nvSpPr>
        <p:spPr>
          <a:xfrm>
            <a:off x="869996" y="2482398"/>
            <a:ext cx="10710801" cy="4048869"/>
          </a:xfrm>
        </p:spPr>
        <p:txBody>
          <a:bodyPr vert="horz" lIns="91440" tIns="45720" rIns="91440" bIns="45720" rtlCol="0" anchor="t">
            <a:normAutofit/>
          </a:bodyPr>
          <a:lstStyle/>
          <a:p>
            <a:r>
              <a:rPr lang="en-US" i="1">
                <a:solidFill>
                  <a:srgbClr val="FF0000"/>
                </a:solidFill>
                <a:latin typeface="Calibri"/>
                <a:cs typeface="Calibri"/>
              </a:rPr>
              <a:t>Provide stakeholders with a copy of the school’s proposed 2020-2021 Schoolwide Title I Budget. </a:t>
            </a:r>
            <a:endParaRPr lang="en-US" i="1">
              <a:solidFill>
                <a:srgbClr val="FF0000"/>
              </a:solidFill>
              <a:latin typeface="Calibri" panose="020F0502020204030204" pitchFamily="34" charset="0"/>
              <a:cs typeface="Calibri" panose="020F0502020204030204" pitchFamily="34" charset="0"/>
            </a:endParaRPr>
          </a:p>
          <a:p>
            <a:r>
              <a:rPr lang="en-US" i="1">
                <a:solidFill>
                  <a:srgbClr val="FF0000"/>
                </a:solidFill>
                <a:latin typeface="Calibri"/>
                <a:cs typeface="Calibri"/>
              </a:rPr>
              <a:t>Discuss Title I budget priorities. </a:t>
            </a:r>
            <a:endParaRPr lang="en-US" i="1">
              <a:solidFill>
                <a:srgbClr val="FF0000"/>
              </a:solidFill>
              <a:latin typeface="Calibri" panose="020F0502020204030204" pitchFamily="34" charset="0"/>
              <a:cs typeface="Calibri" panose="020F0502020204030204" pitchFamily="34" charset="0"/>
            </a:endParaRPr>
          </a:p>
          <a:p>
            <a:endParaRPr lang="en-US" i="1" dirty="0">
              <a:solidFill>
                <a:srgbClr val="FF0000"/>
              </a:solidFill>
              <a:latin typeface="Calibri" panose="020F0502020204030204" pitchFamily="34" charset="0"/>
              <a:cs typeface="Calibri" panose="020F0502020204030204" pitchFamily="34" charset="0"/>
            </a:endParaRPr>
          </a:p>
          <a:p>
            <a:r>
              <a:rPr lang="en-US">
                <a:ea typeface="+mn-lt"/>
                <a:cs typeface="+mn-lt"/>
              </a:rPr>
              <a:t>Allow stakeholders an opportunity to ask questions</a:t>
            </a:r>
            <a:endParaRPr lang="en-US" i="1" dirty="0">
              <a:solidFill>
                <a:srgbClr val="FF0000"/>
              </a:solidFill>
              <a:latin typeface="Calibri" panose="020F0502020204030204" pitchFamily="34" charset="0"/>
              <a:cs typeface="Calibri" panose="020F0502020204030204" pitchFamily="34" charset="0"/>
            </a:endParaRPr>
          </a:p>
          <a:p>
            <a:r>
              <a:rPr lang="en-US">
                <a:ea typeface="+mn-lt"/>
                <a:cs typeface="+mn-lt"/>
              </a:rPr>
              <a:t>and record comments on the feedback form.</a:t>
            </a:r>
            <a:endParaRPr lang="en-US"/>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7</a:t>
            </a:fld>
            <a:endParaRPr lang="en-US"/>
          </a:p>
        </p:txBody>
      </p:sp>
    </p:spTree>
    <p:extLst>
      <p:ext uri="{BB962C8B-B14F-4D97-AF65-F5344CB8AC3E}">
        <p14:creationId xmlns:p14="http://schemas.microsoft.com/office/powerpoint/2010/main" val="207704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082" y="859449"/>
            <a:ext cx="11927840" cy="1143000"/>
          </a:xfrm>
        </p:spPr>
        <p:txBody>
          <a:bodyPr>
            <a:normAutofit fontScale="90000"/>
          </a:bodyPr>
          <a:lstStyle/>
          <a:p>
            <a:r>
              <a:rPr lang="en-US" b="1">
                <a:solidFill>
                  <a:srgbClr val="FA961E"/>
                </a:solidFill>
                <a:latin typeface="Calibri Light"/>
                <a:cs typeface="Calibri Light"/>
              </a:rPr>
              <a:t> 1% Set-aside for Parent and Family Engagement Budget</a:t>
            </a:r>
          </a:p>
        </p:txBody>
      </p:sp>
      <p:sp>
        <p:nvSpPr>
          <p:cNvPr id="7" name="Text Placeholder 6"/>
          <p:cNvSpPr>
            <a:spLocks noGrp="1"/>
          </p:cNvSpPr>
          <p:nvPr>
            <p:ph idx="1"/>
          </p:nvPr>
        </p:nvSpPr>
        <p:spPr>
          <a:xfrm>
            <a:off x="506627" y="1996287"/>
            <a:ext cx="11439560" cy="3848459"/>
          </a:xfrm>
        </p:spPr>
        <p:txBody>
          <a:bodyPr vert="horz" lIns="91440" tIns="45720" rIns="91440" bIns="45720" rtlCol="0" anchor="t">
            <a:normAutofit/>
          </a:bodyPr>
          <a:lstStyle/>
          <a:p>
            <a:pPr marL="0" indent="0">
              <a:buNone/>
            </a:pPr>
            <a:r>
              <a:rPr lang="en-US" sz="2800" dirty="0">
                <a:latin typeface="Calibri" panose="020F0502020204030204" pitchFamily="34" charset="0"/>
                <a:cs typeface="Calibri" panose="020F0502020204030204" pitchFamily="34" charset="0"/>
              </a:rPr>
              <a:t>Parents and families </a:t>
            </a:r>
            <a:r>
              <a:rPr lang="en-US" sz="2800" b="1" u="sng" dirty="0">
                <a:latin typeface="Calibri" panose="020F0502020204030204" pitchFamily="34" charset="0"/>
                <a:cs typeface="Calibri" panose="020F0502020204030204" pitchFamily="34" charset="0"/>
              </a:rPr>
              <a:t>must</a:t>
            </a:r>
            <a:r>
              <a:rPr lang="en-US" sz="2800" dirty="0">
                <a:latin typeface="Calibri" panose="020F0502020204030204" pitchFamily="34" charset="0"/>
                <a:cs typeface="Calibri" panose="020F0502020204030204" pitchFamily="34" charset="0"/>
              </a:rPr>
              <a:t> have input on how the Title I Parent and Family Engagement funds are used. Feedback was collected through surveys, feedback forms, and input given at our Stakeholder’s Input Meetings.  Our school will use our Parent and Family Engagement Budget for the following:</a:t>
            </a:r>
          </a:p>
          <a:p>
            <a:r>
              <a:rPr lang="en-US" sz="2800" dirty="0">
                <a:ea typeface="+mn-lt"/>
                <a:cs typeface="+mn-lt"/>
              </a:rPr>
              <a:t>Additional supplies and materials for the parent resource room,</a:t>
            </a:r>
            <a:endParaRPr lang="en-US" sz="2800" dirty="0">
              <a:latin typeface="Calibri" panose="020F0502020204030204" pitchFamily="34" charset="0"/>
              <a:cs typeface="Calibri" panose="020F0502020204030204" pitchFamily="34" charset="0"/>
            </a:endParaRPr>
          </a:p>
          <a:p>
            <a:pPr marL="0" indent="0">
              <a:buNone/>
            </a:pPr>
            <a:r>
              <a:rPr lang="en-US" sz="2800" dirty="0">
                <a:ea typeface="+mn-lt"/>
                <a:cs typeface="+mn-lt"/>
              </a:rPr>
              <a:t>    such as books or educational games for parents and families to check</a:t>
            </a:r>
            <a:endParaRPr lang="en-US" dirty="0">
              <a:ea typeface="+mn-lt"/>
              <a:cs typeface="+mn-lt"/>
            </a:endParaRPr>
          </a:p>
          <a:p>
            <a:pPr marL="0" indent="0">
              <a:buNone/>
            </a:pPr>
            <a:r>
              <a:rPr lang="en-US" sz="2800" dirty="0">
                <a:ea typeface="+mn-lt"/>
                <a:cs typeface="+mn-lt"/>
              </a:rPr>
              <a:t>    out.</a:t>
            </a: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8</a:t>
            </a:fld>
            <a:endParaRPr lang="en-US"/>
          </a:p>
        </p:txBody>
      </p:sp>
    </p:spTree>
    <p:extLst>
      <p:ext uri="{BB962C8B-B14F-4D97-AF65-F5344CB8AC3E}">
        <p14:creationId xmlns:p14="http://schemas.microsoft.com/office/powerpoint/2010/main" val="94551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817" y="718305"/>
            <a:ext cx="11852366" cy="1143000"/>
          </a:xfrm>
        </p:spPr>
        <p:txBody>
          <a:bodyPr>
            <a:noAutofit/>
          </a:bodyPr>
          <a:lstStyle/>
          <a:p>
            <a:r>
              <a:rPr lang="en-US" sz="3200" b="1">
                <a:solidFill>
                  <a:srgbClr val="FA961E"/>
                </a:solidFill>
                <a:latin typeface="Calibri Light"/>
                <a:cs typeface="Calibri Light"/>
              </a:rPr>
              <a:t>School Improvement Budget for CSI, TSI, or Promise Schools</a:t>
            </a:r>
            <a:r>
              <a:rPr lang="en-US" sz="2400" b="1">
                <a:solidFill>
                  <a:srgbClr val="FA961E"/>
                </a:solidFill>
                <a:latin typeface="Calibri Light"/>
                <a:cs typeface="Calibri Light"/>
              </a:rPr>
              <a:t/>
            </a:r>
            <a:br>
              <a:rPr lang="en-US" sz="2400" b="1">
                <a:solidFill>
                  <a:srgbClr val="FA961E"/>
                </a:solidFill>
                <a:latin typeface="Calibri Light"/>
                <a:cs typeface="Calibri Light"/>
              </a:rPr>
            </a:br>
            <a:r>
              <a:rPr lang="en-US" sz="1800" b="1">
                <a:solidFill>
                  <a:srgbClr val="FA961E"/>
                </a:solidFill>
                <a:latin typeface="Calibri Light"/>
                <a:cs typeface="Calibri Light"/>
              </a:rPr>
              <a:t>(If applicable)</a:t>
            </a:r>
            <a:endParaRPr lang="en-US" sz="2400" b="1">
              <a:solidFill>
                <a:srgbClr val="FA961E"/>
              </a:solidFill>
              <a:latin typeface="Calibri Light"/>
              <a:cs typeface="Calibri Light"/>
            </a:endParaRPr>
          </a:p>
        </p:txBody>
      </p:sp>
      <p:sp>
        <p:nvSpPr>
          <p:cNvPr id="2" name="Slide Number Placeholder 1"/>
          <p:cNvSpPr>
            <a:spLocks noGrp="1"/>
          </p:cNvSpPr>
          <p:nvPr>
            <p:ph type="sldNum" sz="quarter" idx="12"/>
          </p:nvPr>
        </p:nvSpPr>
        <p:spPr>
          <a:xfrm>
            <a:off x="8077200" y="6248401"/>
            <a:ext cx="2133600" cy="365125"/>
          </a:xfrm>
        </p:spPr>
        <p:txBody>
          <a:bodyPr/>
          <a:lstStyle/>
          <a:p>
            <a:fld id="{016EDD4B-68F9-4F63-BAB8-58AB0B101515}" type="slidenum">
              <a:rPr lang="en-US" smtClean="0"/>
              <a:t>9</a:t>
            </a:fld>
            <a:endParaRPr lang="en-US"/>
          </a:p>
        </p:txBody>
      </p:sp>
      <p:sp>
        <p:nvSpPr>
          <p:cNvPr id="8" name="Text Placeholder 6">
            <a:extLst>
              <a:ext uri="{FF2B5EF4-FFF2-40B4-BE49-F238E27FC236}">
                <a16:creationId xmlns:a16="http://schemas.microsoft.com/office/drawing/2014/main" id="{1B6B5E83-3FEB-4875-A791-AABF3F8A8512}"/>
              </a:ext>
            </a:extLst>
          </p:cNvPr>
          <p:cNvSpPr txBox="1">
            <a:spLocks/>
          </p:cNvSpPr>
          <p:nvPr/>
        </p:nvSpPr>
        <p:spPr>
          <a:xfrm>
            <a:off x="179881" y="2051222"/>
            <a:ext cx="11852365" cy="443296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i="1" dirty="0">
                <a:latin typeface="Calibri"/>
                <a:cs typeface="Calibri Light"/>
              </a:rPr>
              <a:t>Elizabeth Andrews High School has been identified as a CSI Alternative Improvement School. An alternative education school: lowest 5%: graduation rate less than or equal to 67%. The next slides will  detail the strategies for the FY20 school year that are designed to provide additional support to increase student achievement.</a:t>
            </a:r>
            <a:endParaRPr lang="en-US" sz="4000" dirty="0">
              <a:latin typeface="Calibri"/>
              <a:cs typeface="Calibri"/>
            </a:endParaRPr>
          </a:p>
        </p:txBody>
      </p:sp>
    </p:spTree>
    <p:extLst>
      <p:ext uri="{BB962C8B-B14F-4D97-AF65-F5344CB8AC3E}">
        <p14:creationId xmlns:p14="http://schemas.microsoft.com/office/powerpoint/2010/main" val="16464845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1D3CEE7E9E734B97B329712D6BE127" ma:contentTypeVersion="10" ma:contentTypeDescription="Create a new document." ma:contentTypeScope="" ma:versionID="7d4491611f222abca5201c2aa9438149">
  <xsd:schema xmlns:xsd="http://www.w3.org/2001/XMLSchema" xmlns:xs="http://www.w3.org/2001/XMLSchema" xmlns:p="http://schemas.microsoft.com/office/2006/metadata/properties" xmlns:ns3="5cdf04d6-5fed-4a75-b4d7-1025ea545704" xmlns:ns4="2c77afdb-ad71-4749-9cac-ec2c74a01e7c" targetNamespace="http://schemas.microsoft.com/office/2006/metadata/properties" ma:root="true" ma:fieldsID="93cb164ebdd4a5e1119903e4e02ba3ac" ns3:_="" ns4:_="">
    <xsd:import namespace="5cdf04d6-5fed-4a75-b4d7-1025ea545704"/>
    <xsd:import namespace="2c77afdb-ad71-4749-9cac-ec2c74a01e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f04d6-5fed-4a75-b4d7-1025ea545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77afdb-ad71-4749-9cac-ec2c74a01e7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BE6C-4717-4625-A8B7-D29D75CC68F5}">
  <ds:schemaRef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openxmlformats.org/package/2006/metadata/core-properties"/>
    <ds:schemaRef ds:uri="2c77afdb-ad71-4749-9cac-ec2c74a01e7c"/>
    <ds:schemaRef ds:uri="5cdf04d6-5fed-4a75-b4d7-1025ea545704"/>
  </ds:schemaRefs>
</ds:datastoreItem>
</file>

<file path=customXml/itemProps2.xml><?xml version="1.0" encoding="utf-8"?>
<ds:datastoreItem xmlns:ds="http://schemas.openxmlformats.org/officeDocument/2006/customXml" ds:itemID="{070684B3-232C-4AFE-B8AF-A99E3691C9E6}">
  <ds:schemaRefs>
    <ds:schemaRef ds:uri="http://schemas.microsoft.com/sharepoint/v3/contenttype/forms"/>
  </ds:schemaRefs>
</ds:datastoreItem>
</file>

<file path=customXml/itemProps3.xml><?xml version="1.0" encoding="utf-8"?>
<ds:datastoreItem xmlns:ds="http://schemas.openxmlformats.org/officeDocument/2006/customXml" ds:itemID="{AC9E6B1B-D63F-40A3-99FB-6D025960F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f04d6-5fed-4a75-b4d7-1025ea545704"/>
    <ds:schemaRef ds:uri="2c77afdb-ad71-4749-9cac-ec2c74a01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DCSD Power Point Template 2014-v2</Template>
  <TotalTime>151</TotalTime>
  <Words>2395</Words>
  <Application>Microsoft Office PowerPoint</Application>
  <PresentationFormat>Widescreen</PresentationFormat>
  <Paragraphs>183</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Custom Design</vt:lpstr>
      <vt:lpstr>2020-2021 Title I Annual Meeting Elizabeth Andrews High School </vt:lpstr>
      <vt:lpstr>Agenda</vt:lpstr>
      <vt:lpstr>Agenda</vt:lpstr>
      <vt:lpstr>Welcome</vt:lpstr>
      <vt:lpstr> What is a Title I School?</vt:lpstr>
      <vt:lpstr> Title I Program Overview</vt:lpstr>
      <vt:lpstr> Schoolwide Title I Budget</vt:lpstr>
      <vt:lpstr> 1% Set-aside for Parent and Family Engagement Budget</vt:lpstr>
      <vt:lpstr>School Improvement Budget for CSI, TSI, or Promise Schools (If applicable)</vt:lpstr>
      <vt:lpstr>PowerPoint Presentation</vt:lpstr>
      <vt:lpstr>CCRPI Data &amp; Comprehensive Needs Assessment</vt:lpstr>
      <vt:lpstr>CCRPI Data &amp; Comprehensive Needs Assessment</vt:lpstr>
      <vt:lpstr>CCRPI Data &amp; Comprehensive Needs Assessment</vt:lpstr>
      <vt:lpstr>CCRPI Data &amp; Comprehensive Needs Assessment</vt:lpstr>
      <vt:lpstr> Continuous School Improvement Plan</vt:lpstr>
      <vt:lpstr> Schoolwide Title I Program</vt:lpstr>
      <vt:lpstr> Schoolwide Title I Program</vt:lpstr>
      <vt:lpstr> Curriculum &amp; Instruction</vt:lpstr>
      <vt:lpstr>What is Parent and Family Engagement?</vt:lpstr>
      <vt:lpstr>Parent and Family Engagement Policy</vt:lpstr>
      <vt:lpstr> Distribution of  District’s Parent and Family Engagement Policy</vt:lpstr>
      <vt:lpstr> Distribution of  School’s Parent and Family Engagement Policy</vt:lpstr>
      <vt:lpstr> Distribution of  School’s Parent and Family Engagement Policy</vt:lpstr>
      <vt:lpstr>School Policy</vt:lpstr>
      <vt:lpstr>School Policy</vt:lpstr>
      <vt:lpstr> What is a School-Family Compact?</vt:lpstr>
      <vt:lpstr> Distribution of School-Family Compact </vt:lpstr>
      <vt:lpstr>School Compact</vt:lpstr>
      <vt:lpstr>School Compact</vt:lpstr>
      <vt:lpstr> Professional Qualifications of Teachers  Parent’s Right to Know Letter</vt:lpstr>
      <vt:lpstr> Parent Volunteer &amp; Engagement Opportunities</vt:lpstr>
      <vt:lpstr> Additional questions, comments, or suggestions</vt:lpstr>
      <vt:lpstr>Contact Us</vt:lpstr>
      <vt:lpstr>DeKalb County School District’s mission is to ensure student success, leading to higher education, work and life-long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DCSD PowerPoint Template</dc:title>
  <dc:creator>Denise</dc:creator>
  <cp:lastModifiedBy>Iris Simmons (Elizabeth Andrews High School)</cp:lastModifiedBy>
  <cp:revision>136</cp:revision>
  <cp:lastPrinted>2018-08-21T17:40:35Z</cp:lastPrinted>
  <dcterms:created xsi:type="dcterms:W3CDTF">2014-09-02T16:20:11Z</dcterms:created>
  <dcterms:modified xsi:type="dcterms:W3CDTF">2021-02-18T13:03:15Z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0x0101006A1D3CEE7E9E734B97B329712D6BE127</vt:lpwstr>
  </property>
  <property fmtid="{D5CDD505-2E9C-101B-9397-08002B2CF9AE}" pid="3" name="category">
    <vt:lpwstr>53;#Style Standards: Templates|1c5b337d-2a1e-42ff-966b-da4ae53bf5aa</vt:lpwstr>
  </property>
</Properties>
</file>